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41665C-754C-4700-AE2D-520BC049CFEE}" v="565" dt="2023-03-25T19:27:56.2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55F9-11A3-4523-8F38-6BA37933791A}" type="datetime1">
              <a:rPr lang="en-US" smtClean="0"/>
              <a:t>3/27/2023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418112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Arial" panose="020B0604020202020204" pitchFamily="34" charset="0"/>
              <a:buChar char="•"/>
              <a:defRPr/>
            </a:lvl1pPr>
            <a:lvl2pPr marL="228600" indent="-228600">
              <a:buFont typeface="Arial" panose="020B0604020202020204" pitchFamily="34" charset="0"/>
              <a:buChar char="•"/>
              <a:defRPr/>
            </a:lvl2pPr>
            <a:lvl3pPr marL="228600" indent="-228600">
              <a:buFont typeface="Arial" panose="020B0604020202020204" pitchFamily="34" charset="0"/>
              <a:buChar char="•"/>
              <a:defRPr/>
            </a:lvl3pPr>
            <a:lvl4pPr marL="228600" indent="-228600">
              <a:buFont typeface="Arial" panose="020B0604020202020204" pitchFamily="34" charset="0"/>
              <a:buChar char="•"/>
              <a:defRPr/>
            </a:lvl4pPr>
            <a:lvl5pPr marL="2286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D56B-6EBE-4E5F-99D9-2A3DBDF37D0A}" type="datetime1">
              <a:rPr lang="en-US" smtClean="0"/>
              <a:t>3/27/2023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482740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1089025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1089025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F3CA-C7E3-432D-9282-18F13836509A}" type="datetime1">
              <a:rPr lang="en-US" smtClean="0"/>
              <a:t>3/27/2023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388607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825625"/>
            <a:ext cx="5562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E9C62-1337-40B8-BA50-E9F4861DB4BC}" type="datetime1">
              <a:rPr lang="en-US" smtClean="0"/>
              <a:t>3/27/2023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693621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0863"/>
            <a:ext cx="5157787" cy="1150937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01975"/>
            <a:ext cx="5157787" cy="308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0863"/>
            <a:ext cx="5183188" cy="1150937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101975"/>
            <a:ext cx="5183188" cy="308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195EB-2DA3-4B24-8725-19BC22A7BE50}" type="datetime1">
              <a:rPr lang="en-US" smtClean="0"/>
              <a:t>3/27/2023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710027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237E6-0076-4915-A5A8-B7C11FA4F374}" type="datetime1">
              <a:rPr lang="en-US" smtClean="0"/>
              <a:t>3/27/2023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041724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F58F-C0B5-422A-8E5A-6B99E5D80F0A}" type="datetime1">
              <a:rPr lang="en-US" smtClean="0"/>
              <a:t>3/27/2023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184202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981200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71800"/>
            <a:ext cx="3932237" cy="2897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5E655-9687-48DF-A33F-F8824CCCB5D1}" type="datetime1">
              <a:rPr lang="en-US" smtClean="0"/>
              <a:t>3/27/2023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406438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2209799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71800"/>
            <a:ext cx="3932237" cy="2897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FD56A-AAB8-4544-A495-D0645413C9E3}" type="datetime1">
              <a:rPr lang="en-US" smtClean="0"/>
              <a:t>3/27/2023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021954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47DD-81F8-4128-9E50-04A9F2D3D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6564D1-2B83-4C0F-ACBA-E91472C50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A1D7D-D2EC-4ADB-9C65-191DEC82D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E757A-3EC2-4683-9080-1A460C37C843}" type="datetime1">
              <a:rPr lang="en-US" smtClean="0"/>
              <a:t>3/27/2023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CB571-86F9-474A-826A-75CC21C88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84F5F-50E6-4BB9-B848-EE2302C02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529100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3F08DF-1C0D-4F53-A3AB-95D7B55FA0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0D3BBD-C494-4E94-B189-319802A93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C0BD9-4BED-43D3-852F-B74B949A2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3539" y="6324600"/>
            <a:ext cx="2560220" cy="365125"/>
          </a:xfrm>
        </p:spPr>
        <p:txBody>
          <a:bodyPr/>
          <a:lstStyle/>
          <a:p>
            <a:fld id="{5CC8096C-64ED-4153-A483-5C02E44AD5C3}" type="datetime1">
              <a:rPr lang="en-US" smtClean="0"/>
              <a:t>3/27/2023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811DC-C725-4462-B622-DB96A8987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7200" y="6319838"/>
            <a:ext cx="3982781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42D06-438F-4150-9238-E2FAEE5E2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149595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114">
            <a:extLst>
              <a:ext uri="{FF2B5EF4-FFF2-40B4-BE49-F238E27FC236}">
                <a16:creationId xmlns:a16="http://schemas.microsoft.com/office/drawing/2014/main" id="{A4798C7F-C8CA-4799-BF37-3AB4642CDB66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7F0794B-55D3-4D2D-BDE7-4688ED321E42}"/>
              </a:ext>
            </a:extLst>
          </p:cNvPr>
          <p:cNvGrpSpPr/>
          <p:nvPr/>
        </p:nvGrpSpPr>
        <p:grpSpPr>
          <a:xfrm>
            <a:off x="-11413" y="0"/>
            <a:ext cx="12214827" cy="6858000"/>
            <a:chOff x="-6214" y="-1"/>
            <a:chExt cx="12214827" cy="6858000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</a:extLst>
            </p:cNvPr>
            <p:cNvCxnSpPr>
              <a:cxnSpLocks/>
            </p:cNvCxnSpPr>
            <p:nvPr/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</a:extLst>
            </p:cNvPr>
            <p:cNvCxnSpPr>
              <a:cxnSpLocks/>
            </p:cNvCxnSpPr>
            <p:nvPr/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</a:extLst>
            </p:cNvPr>
            <p:cNvCxnSpPr>
              <a:cxnSpLocks/>
            </p:cNvCxnSpPr>
            <p:nvPr/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</a:extLst>
            </p:cNvPr>
            <p:cNvCxnSpPr>
              <a:cxnSpLocks/>
            </p:cNvCxnSpPr>
            <p:nvPr/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</a:extLst>
            </p:cNvPr>
            <p:cNvCxnSpPr>
              <a:cxnSpLocks/>
            </p:cNvCxnSpPr>
            <p:nvPr/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</a:extLst>
            </p:cNvPr>
            <p:cNvCxnSpPr>
              <a:cxnSpLocks/>
            </p:cNvCxnSpPr>
            <p:nvPr/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</a:extLst>
            </p:cNvPr>
            <p:cNvCxnSpPr>
              <a:cxnSpLocks/>
            </p:cNvCxnSpPr>
            <p:nvPr/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</a:extLst>
            </p:cNvPr>
            <p:cNvCxnSpPr>
              <a:cxnSpLocks/>
            </p:cNvCxnSpPr>
            <p:nvPr/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</a:extLst>
            </p:cNvPr>
            <p:cNvCxnSpPr>
              <a:cxnSpLocks/>
            </p:cNvCxnSpPr>
            <p:nvPr/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</a:extLst>
            </p:cNvPr>
            <p:cNvCxnSpPr>
              <a:cxnSpLocks/>
            </p:cNvCxnSpPr>
            <p:nvPr/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</a:extLst>
            </p:cNvPr>
            <p:cNvCxnSpPr>
              <a:cxnSpLocks/>
            </p:cNvCxnSpPr>
            <p:nvPr/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216BB147-20D5-4D93-BDA5-1BC614D6A4B2}"/>
              </a:ext>
            </a:extLst>
          </p:cNvPr>
          <p:cNvSpPr/>
          <p:nvPr/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107229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7229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24600"/>
            <a:ext cx="2560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193BAB95-8DA7-460B-B00A-7037C8394FB0}" type="datetime1">
              <a:rPr lang="en-US" smtClean="0"/>
              <a:pPr/>
              <a:t>3/27/2023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00861" y="6319838"/>
            <a:ext cx="39827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0806" y="6324600"/>
            <a:ext cx="7990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11A71338-8BA2-4C79-A6C5-5A8E30081D0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0A253F60-DE40-4508-A37A-61331DF1DD5D}"/>
              </a:ext>
            </a:extLst>
          </p:cNvPr>
          <p:cNvSpPr/>
          <p:nvPr/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091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29" r:id="rId6"/>
    <p:sldLayoutId id="2147483725" r:id="rId7"/>
    <p:sldLayoutId id="2147483726" r:id="rId8"/>
    <p:sldLayoutId id="2147483727" r:id="rId9"/>
    <p:sldLayoutId id="2147483728" r:id="rId10"/>
    <p:sldLayoutId id="2147483730" r:id="rId11"/>
  </p:sldLayoutIdLst>
  <p:transition spd="med">
    <p:fade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800" kern="1200">
          <a:solidFill>
            <a:srgbClr val="FFFFFF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400" kern="1200">
          <a:solidFill>
            <a:srgbClr val="FFFFFF"/>
          </a:solidFill>
          <a:latin typeface="+mn-lt"/>
          <a:ea typeface="+mn-ea"/>
          <a:cs typeface="+mn-cs"/>
        </a:defRPr>
      </a:lvl2pPr>
      <a:lvl3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000" kern="1200">
          <a:solidFill>
            <a:srgbClr val="FFFFFF"/>
          </a:solidFill>
          <a:latin typeface="+mn-lt"/>
          <a:ea typeface="+mn-ea"/>
          <a:cs typeface="+mn-cs"/>
        </a:defRPr>
      </a:lvl3pPr>
      <a:lvl4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4pPr>
      <a:lvl5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l.wikipedia.org/wiki/Lw%C3%B3w" TargetMode="External"/><Relationship Id="rId7" Type="http://schemas.openxmlformats.org/officeDocument/2006/relationships/image" Target="../media/image4.jpeg"/><Relationship Id="rId2" Type="http://schemas.openxmlformats.org/officeDocument/2006/relationships/hyperlink" Target="https://pl.wikipedia.org/wiki/Jacek_Fredr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l.wikipedia.org/wiki/Pe%C5%82tew" TargetMode="External"/><Relationship Id="rId5" Type="http://schemas.openxmlformats.org/officeDocument/2006/relationships/hyperlink" Target="https://pl.wikipedia.org/wiki/Wy%C5%BCyna_Podolska" TargetMode="External"/><Relationship Id="rId4" Type="http://schemas.openxmlformats.org/officeDocument/2006/relationships/hyperlink" Target="https://pl.wikipedia.org/wiki/Roztocze_Wschodnie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l.wikipedia.org/wiki/Kazimierz_Rozwadowski" TargetMode="External"/><Relationship Id="rId7" Type="http://schemas.openxmlformats.org/officeDocument/2006/relationships/image" Target="../media/image5.jpeg"/><Relationship Id="rId2" Type="http://schemas.openxmlformats.org/officeDocument/2006/relationships/hyperlink" Target="https://pl.wikipedia.org/wiki/Ksi%C4%99stwo_Warszawski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l.wikipedia.org/wiki/Order_Virtuti_Militari" TargetMode="External"/><Relationship Id="rId5" Type="http://schemas.openxmlformats.org/officeDocument/2006/relationships/hyperlink" Target="https://pl.wikipedia.org/wiki/Moskwa" TargetMode="External"/><Relationship Id="rId4" Type="http://schemas.openxmlformats.org/officeDocument/2006/relationships/hyperlink" Target="https://pl.wikipedia.org/wiki/Napoleon_Bonaparte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pl.wikipedia.org/w/index.php?title=Pan_Geldhab&amp;action=edit&amp;redlink=1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l.wikipedia.org/wiki/Galicja_(Europa_%C5%9Arodkowa)" TargetMode="External"/><Relationship Id="rId2" Type="http://schemas.openxmlformats.org/officeDocument/2006/relationships/hyperlink" Target="https://pl.wikipedia.org/wiki/Towarzystwo_Warszawskie_Przyjaci%C3%B3%C5%82_Nauk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pl.wikipedia.org/wiki/Ko%C5%9Bci%C3%B3%C5%82_Wniebowzi%C4%99cia_Naj%C5%9Bwi%C4%99tszej_Maryi_Panny_w_Rudkach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pl.wikisource.org/wiki/Dwie_blizny" TargetMode="External"/><Relationship Id="rId13" Type="http://schemas.openxmlformats.org/officeDocument/2006/relationships/hyperlink" Target="https://pl.wikipedia.org/w/index.php?title=Intryga_napr%C4%99dce&amp;action=edit&amp;redlink=1" TargetMode="External"/><Relationship Id="rId18" Type="http://schemas.openxmlformats.org/officeDocument/2006/relationships/hyperlink" Target="https://pl.wikisource.org/wiki/Nieszcz%C4%99%C5%9Bcia_najszcz%C4%99%C5%9Bliwszego_m%C4%99%C5%BCa" TargetMode="External"/><Relationship Id="rId26" Type="http://schemas.openxmlformats.org/officeDocument/2006/relationships/hyperlink" Target="https://pl.wikisource.org/wiki/O%C5%BCeni%C4%87_si%C4%99_nie_mog%C4%99" TargetMode="External"/><Relationship Id="rId3" Type="http://schemas.openxmlformats.org/officeDocument/2006/relationships/hyperlink" Target="https://pl.wikisource.org/wiki/Ciotunia" TargetMode="External"/><Relationship Id="rId21" Type="http://schemas.openxmlformats.org/officeDocument/2006/relationships/hyperlink" Target="https://pl.wikisource.org/wiki/Nowy_Don_Kiszot" TargetMode="External"/><Relationship Id="rId7" Type="http://schemas.openxmlformats.org/officeDocument/2006/relationships/hyperlink" Target="https://pl.wikipedia.org/wiki/Do%C5%BCywocie_(komedia)" TargetMode="External"/><Relationship Id="rId12" Type="http://schemas.openxmlformats.org/officeDocument/2006/relationships/hyperlink" Target="https://pl.wikisource.org/wiki/Gwa%C5%82tu,_co_si%C4%99_dzieje!" TargetMode="External"/><Relationship Id="rId17" Type="http://schemas.openxmlformats.org/officeDocument/2006/relationships/hyperlink" Target="https://pl.wikisource.org/wiki/Lita_%26_Compagnie" TargetMode="External"/><Relationship Id="rId25" Type="http://schemas.openxmlformats.org/officeDocument/2006/relationships/hyperlink" Target="https://pl.wikisource.org/wiki/Ostatnia_wola" TargetMode="External"/><Relationship Id="rId2" Type="http://schemas.openxmlformats.org/officeDocument/2006/relationships/hyperlink" Target="https://pl.wikisource.org/wiki/Brytan-Bry%C5%9B" TargetMode="External"/><Relationship Id="rId16" Type="http://schemas.openxmlformats.org/officeDocument/2006/relationships/hyperlink" Target="https://pl.wikisource.org/wiki/List_(Fredro)" TargetMode="External"/><Relationship Id="rId20" Type="http://schemas.openxmlformats.org/officeDocument/2006/relationships/hyperlink" Target="https://pl.wikisource.org/wiki/Nocleg_w_Apeninach" TargetMode="External"/><Relationship Id="rId29" Type="http://schemas.openxmlformats.org/officeDocument/2006/relationships/hyperlink" Target="https://pl.wikipedia.org/wiki/Pan_Jowialsk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l.wikipedia.org/wiki/Damy_i_huzary" TargetMode="External"/><Relationship Id="rId11" Type="http://schemas.openxmlformats.org/officeDocument/2006/relationships/hyperlink" Target="https://pl.wikisource.org/wiki/Godzien_lito%C5%9Bci" TargetMode="External"/><Relationship Id="rId24" Type="http://schemas.openxmlformats.org/officeDocument/2006/relationships/hyperlink" Target="https://pl.wikisource.org/wiki/Odludki_i_poeta" TargetMode="External"/><Relationship Id="rId32" Type="http://schemas.openxmlformats.org/officeDocument/2006/relationships/hyperlink" Target="https://pl.wikisource.org/wiki/Pierwsza_lepsza" TargetMode="External"/><Relationship Id="rId5" Type="http://schemas.openxmlformats.org/officeDocument/2006/relationships/hyperlink" Target="https://pl.wikisource.org/wiki/Cudzoziemczyzna" TargetMode="External"/><Relationship Id="rId15" Type="http://schemas.openxmlformats.org/officeDocument/2006/relationships/hyperlink" Target="https://pl.wikisource.org/wiki/Koncert" TargetMode="External"/><Relationship Id="rId23" Type="http://schemas.openxmlformats.org/officeDocument/2006/relationships/hyperlink" Target="https://pl.wikisource.org/wiki/Obrona_Olsztyna" TargetMode="External"/><Relationship Id="rId28" Type="http://schemas.openxmlformats.org/officeDocument/2006/relationships/hyperlink" Target="https://pl.wikisource.org/wiki/Pan_Geldhab" TargetMode="External"/><Relationship Id="rId10" Type="http://schemas.openxmlformats.org/officeDocument/2006/relationships/hyperlink" Target="https://pl.wikisource.org/wiki/Dziennik_wygna%C5%84ca" TargetMode="External"/><Relationship Id="rId19" Type="http://schemas.openxmlformats.org/officeDocument/2006/relationships/hyperlink" Target="https://pl.wikisource.org/wiki/Nikt_mnie_nie_zna" TargetMode="External"/><Relationship Id="rId31" Type="http://schemas.openxmlformats.org/officeDocument/2006/relationships/hyperlink" Target="https://pl.wikisource.org/wiki/Piczomira,_kr%C3%B3lowa_Branlomanii" TargetMode="External"/><Relationship Id="rId4" Type="http://schemas.openxmlformats.org/officeDocument/2006/relationships/hyperlink" Target="https://pl.wikisource.org/wiki/Co_tu_k%C5%82opotu!" TargetMode="External"/><Relationship Id="rId9" Type="http://schemas.openxmlformats.org/officeDocument/2006/relationships/hyperlink" Target="https://pl.wikisource.org/wiki/Dyli%C5%BCans" TargetMode="External"/><Relationship Id="rId14" Type="http://schemas.openxmlformats.org/officeDocument/2006/relationships/hyperlink" Target="https://pl.wikisource.org/wiki/Jestem_zab%C3%B3jc%C4%85" TargetMode="External"/><Relationship Id="rId22" Type="http://schemas.openxmlformats.org/officeDocument/2006/relationships/hyperlink" Target="https://pl.wikipedia.org/wiki/Wodewil" TargetMode="External"/><Relationship Id="rId27" Type="http://schemas.openxmlformats.org/officeDocument/2006/relationships/hyperlink" Target="https://pl.wikisource.org/wiki/Pan_Benet" TargetMode="External"/><Relationship Id="rId30" Type="http://schemas.openxmlformats.org/officeDocument/2006/relationships/hyperlink" Target="https://pl.wikipedia.org/wiki/Pawe%C5%82_i_Gawe%C5%82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pl.wikipedia.org/wiki/Trzy_po_trzy" TargetMode="External"/><Relationship Id="rId3" Type="http://schemas.openxmlformats.org/officeDocument/2006/relationships/hyperlink" Target="https://pl.wikisource.org/wiki/Rymond" TargetMode="External"/><Relationship Id="rId7" Type="http://schemas.openxmlformats.org/officeDocument/2006/relationships/hyperlink" Target="https://pl.wikisource.org/wiki/Teraz_(Fredro)" TargetMode="External"/><Relationship Id="rId12" Type="http://schemas.openxmlformats.org/officeDocument/2006/relationships/image" Target="../media/image11.jpeg"/><Relationship Id="rId2" Type="http://schemas.openxmlformats.org/officeDocument/2006/relationships/hyperlink" Target="https://pl.wikisource.org/wiki/Rewolwe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l.wikisource.org/wiki/%C5%9Awieczka_zgas%C5%82a" TargetMode="External"/><Relationship Id="rId11" Type="http://schemas.openxmlformats.org/officeDocument/2006/relationships/hyperlink" Target="https://pl.wikisource.org/wiki/Z_jakim_si%C4%99_wdajesz,_takim_si%C4%99_stajesz" TargetMode="External"/><Relationship Id="rId5" Type="http://schemas.openxmlformats.org/officeDocument/2006/relationships/hyperlink" Target="https://pl.wikipedia.org/wiki/%C5%9Aluby_panie%C5%84skie" TargetMode="External"/><Relationship Id="rId10" Type="http://schemas.openxmlformats.org/officeDocument/2006/relationships/hyperlink" Target="https://pl.wikisource.org/wiki/Wychowanka" TargetMode="External"/><Relationship Id="rId4" Type="http://schemas.openxmlformats.org/officeDocument/2006/relationships/hyperlink" Target="https://pl.wikisource.org/wiki/Sztuka_ob%C5%82apiania" TargetMode="External"/><Relationship Id="rId9" Type="http://schemas.openxmlformats.org/officeDocument/2006/relationships/hyperlink" Target="https://pl.wikisource.org/wiki/Wielki_cz%C5%82owiek_do_ma%C5%82ych_interes%C3%B3w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25649CC-2F8D-4B4A-909E-0269173E1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EFA7FFE7-B4B1-4C77-ABD3-FE284CE26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366" y="3892"/>
            <a:ext cx="3203591" cy="1532868"/>
          </a:xfrm>
          <a:custGeom>
            <a:avLst/>
            <a:gdLst>
              <a:gd name="connsiteX0" fmla="*/ 2281425 w 3203591"/>
              <a:gd name="connsiteY0" fmla="*/ 0 h 1532868"/>
              <a:gd name="connsiteX1" fmla="*/ 3203591 w 3203591"/>
              <a:gd name="connsiteY1" fmla="*/ 0 h 1532868"/>
              <a:gd name="connsiteX2" fmla="*/ 3190098 w 3203591"/>
              <a:gd name="connsiteY2" fmla="*/ 36867 h 1532868"/>
              <a:gd name="connsiteX3" fmla="*/ 933156 w 3203591"/>
              <a:gd name="connsiteY3" fmla="*/ 1532868 h 1532868"/>
              <a:gd name="connsiteX4" fmla="*/ 204771 w 3203591"/>
              <a:gd name="connsiteY4" fmla="*/ 1422747 h 1532868"/>
              <a:gd name="connsiteX5" fmla="*/ 0 w 3203591"/>
              <a:gd name="connsiteY5" fmla="*/ 1347800 h 1532868"/>
              <a:gd name="connsiteX6" fmla="*/ 0 w 3203591"/>
              <a:gd name="connsiteY6" fmla="*/ 419299 h 1532868"/>
              <a:gd name="connsiteX7" fmla="*/ 21562 w 3203591"/>
              <a:gd name="connsiteY7" fmla="*/ 435423 h 1532868"/>
              <a:gd name="connsiteX8" fmla="*/ 933155 w 3203591"/>
              <a:gd name="connsiteY8" fmla="*/ 713876 h 1532868"/>
              <a:gd name="connsiteX9" fmla="*/ 2191281 w 3203591"/>
              <a:gd name="connsiteY9" fmla="*/ 120548 h 1532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03591" h="1532868">
                <a:moveTo>
                  <a:pt x="2281425" y="0"/>
                </a:moveTo>
                <a:lnTo>
                  <a:pt x="3203591" y="0"/>
                </a:lnTo>
                <a:lnTo>
                  <a:pt x="3190098" y="36867"/>
                </a:lnTo>
                <a:cubicBezTo>
                  <a:pt x="2818254" y="916004"/>
                  <a:pt x="1947743" y="1532868"/>
                  <a:pt x="933156" y="1532868"/>
                </a:cubicBezTo>
                <a:cubicBezTo>
                  <a:pt x="679509" y="1532868"/>
                  <a:pt x="434867" y="1494314"/>
                  <a:pt x="204771" y="1422747"/>
                </a:cubicBezTo>
                <a:lnTo>
                  <a:pt x="0" y="1347800"/>
                </a:lnTo>
                <a:lnTo>
                  <a:pt x="0" y="419299"/>
                </a:lnTo>
                <a:lnTo>
                  <a:pt x="21562" y="435423"/>
                </a:lnTo>
                <a:cubicBezTo>
                  <a:pt x="281781" y="611224"/>
                  <a:pt x="595480" y="713876"/>
                  <a:pt x="933155" y="713876"/>
                </a:cubicBezTo>
                <a:cubicBezTo>
                  <a:pt x="1439667" y="713876"/>
                  <a:pt x="1892234" y="482908"/>
                  <a:pt x="2191281" y="120548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7" name="Right Triangle 76">
            <a:extLst>
              <a:ext uri="{FF2B5EF4-FFF2-40B4-BE49-F238E27FC236}">
                <a16:creationId xmlns:a16="http://schemas.microsoft.com/office/drawing/2014/main" id="{DE6FA2BA-220F-4070-A46C-D437A6D24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5902647" y="-284144"/>
            <a:ext cx="568289" cy="568289"/>
          </a:xfrm>
          <a:prstGeom prst="rt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37CE8AAF-11BE-4CD8-AFF3-BD3038B18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3778" y="5295840"/>
            <a:ext cx="2305174" cy="1562160"/>
          </a:xfrm>
          <a:custGeom>
            <a:avLst/>
            <a:gdLst>
              <a:gd name="connsiteX0" fmla="*/ 2281156 w 2305174"/>
              <a:gd name="connsiteY0" fmla="*/ 0 h 1562160"/>
              <a:gd name="connsiteX1" fmla="*/ 2305174 w 2305174"/>
              <a:gd name="connsiteY1" fmla="*/ 1213 h 1562160"/>
              <a:gd name="connsiteX2" fmla="*/ 2305174 w 2305174"/>
              <a:gd name="connsiteY2" fmla="*/ 820205 h 1562160"/>
              <a:gd name="connsiteX3" fmla="*/ 2281155 w 2305174"/>
              <a:gd name="connsiteY3" fmla="*/ 818992 h 1562160"/>
              <a:gd name="connsiteX4" fmla="*/ 929170 w 2305174"/>
              <a:gd name="connsiteY4" fmla="*/ 1537837 h 1562160"/>
              <a:gd name="connsiteX5" fmla="*/ 914393 w 2305174"/>
              <a:gd name="connsiteY5" fmla="*/ 1562160 h 1562160"/>
              <a:gd name="connsiteX6" fmla="*/ 0 w 2305174"/>
              <a:gd name="connsiteY6" fmla="*/ 1562160 h 1562160"/>
              <a:gd name="connsiteX7" fmla="*/ 24214 w 2305174"/>
              <a:gd name="connsiteY7" fmla="*/ 1496002 h 1562160"/>
              <a:gd name="connsiteX8" fmla="*/ 2281156 w 2305174"/>
              <a:gd name="connsiteY8" fmla="*/ 0 h 1562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05174" h="1562160">
                <a:moveTo>
                  <a:pt x="2281156" y="0"/>
                </a:moveTo>
                <a:lnTo>
                  <a:pt x="2305174" y="1213"/>
                </a:lnTo>
                <a:lnTo>
                  <a:pt x="2305174" y="820205"/>
                </a:lnTo>
                <a:lnTo>
                  <a:pt x="2281155" y="818992"/>
                </a:lnTo>
                <a:cubicBezTo>
                  <a:pt x="1718364" y="818992"/>
                  <a:pt x="1222172" y="1104138"/>
                  <a:pt x="929170" y="1537837"/>
                </a:cubicBezTo>
                <a:lnTo>
                  <a:pt x="914393" y="1562160"/>
                </a:lnTo>
                <a:lnTo>
                  <a:pt x="0" y="1562160"/>
                </a:lnTo>
                <a:lnTo>
                  <a:pt x="24214" y="1496002"/>
                </a:lnTo>
                <a:cubicBezTo>
                  <a:pt x="396058" y="616864"/>
                  <a:pt x="1266569" y="0"/>
                  <a:pt x="2281156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E8BBA9B4-EF00-4579-A73A-061C5F902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2671F1C5-E931-49D9-9767-24576DE539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C6B0B37E-E738-4DEC-9C41-BF6269C06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6046BA41-68C0-40C2-BC53-B4CEE44975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376E7620-A012-4D01-82AC-46D48B7ED0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45B0D3EE-EC46-46BC-91C4-5DF8E2395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3AFB8B0-64A4-4D83-9BD8-9E66B562B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ED476192-29F6-47CF-BCF9-7380667EE3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E0DFCCF7-D983-4E21-9508-BD55CE628F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A5B9C6DA-F76E-45A2-8BB3-40FAF6D8CB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64210E6D-AADD-4805-A5EA-9A52D0D304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575DC64F-453E-4AEA-AE65-D99FAE789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8D802B56-7408-46D4-8EAA-BE6E22347E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51C2DD0F-4A07-4510-B9BC-EE4560F6D6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CD788BD1-17A6-41DE-9EFA-533C6D3D7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49AC2388-5F15-4D60-B816-F7AC60F79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926E0780-8DF3-4637-8C1A-7A3E623B0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59CE402E-8C2D-4EC6-A180-FBF8116EE6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5F8AC4E-9C7D-42D3-89A2-33C30FA518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77F715C8-AA23-4912-8669-61553682B8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0F183C1D-030E-4775-9670-0936C809C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670DC51B-15B9-4F37-9BF3-F4E762B92B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33834603-F0EF-42F7-8341-C4BF2931DD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3E31C74-18A8-4EB2-8034-B2BF4C20E8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63E618E4-2AD8-4E68-AEEE-8D11DC4D1D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35CBF929-71E3-4CCC-A912-A0E1D135F5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2AB384EE-8795-4C64-B229-D57CB4BADC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D10E8CCD-425C-4DCD-A08B-8947BAC17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DEDFBB1E-CA08-43FD-9A7A-F1B29EFDB6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623D0689-9AC6-4F16-AFFD-D68F95A0E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838200" y="2952773"/>
            <a:ext cx="10733204" cy="3292172"/>
          </a:xfrm>
        </p:spPr>
        <p:txBody>
          <a:bodyPr anchor="t">
            <a:normAutofit/>
          </a:bodyPr>
          <a:lstStyle/>
          <a:p>
            <a:r>
              <a:rPr lang="pl-PL" i="1">
                <a:solidFill>
                  <a:schemeClr val="tx2"/>
                </a:solidFill>
                <a:latin typeface="Georgia Pro Cond Black"/>
                <a:cs typeface="Calibri Light"/>
              </a:rPr>
              <a:t>Życie i twórczość Aleksandra Fredro</a:t>
            </a:r>
            <a:endParaRPr lang="pl-PL" i="1">
              <a:solidFill>
                <a:schemeClr val="tx2"/>
              </a:solidFill>
              <a:latin typeface="Georgia Pro Cond Black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838200" y="763525"/>
            <a:ext cx="10733204" cy="219281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>
                <a:solidFill>
                  <a:schemeClr val="tx2"/>
                </a:solidFill>
                <a:cs typeface="Calibri"/>
              </a:rPr>
              <a:t>Olga Chwastyniak 7a</a:t>
            </a:r>
            <a:endParaRPr lang="pl-PL">
              <a:solidFill>
                <a:schemeClr val="tx2"/>
              </a:solidFill>
            </a:endParaRPr>
          </a:p>
        </p:txBody>
      </p:sp>
      <p:pic>
        <p:nvPicPr>
          <p:cNvPr id="22" name="Picture 3">
            <a:extLst>
              <a:ext uri="{FF2B5EF4-FFF2-40B4-BE49-F238E27FC236}">
                <a16:creationId xmlns:a16="http://schemas.microsoft.com/office/drawing/2014/main" id="{FA8185E3-4E9C-EE65-8EB6-86CD7550C2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13472" r="-1" b="6666"/>
          <a:stretch/>
        </p:blipFill>
        <p:spPr>
          <a:xfrm>
            <a:off x="-697586" y="-8639578"/>
            <a:ext cx="12189789" cy="6873457"/>
          </a:xfrm>
          <a:prstGeom prst="rect">
            <a:avLst/>
          </a:prstGeom>
          <a:ln w="12700">
            <a:noFill/>
          </a:ln>
        </p:spPr>
      </p:pic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2" name="Rectangle 161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03" name="Rectangle 163">
            <a:extLst>
              <a:ext uri="{FF2B5EF4-FFF2-40B4-BE49-F238E27FC236}">
                <a16:creationId xmlns:a16="http://schemas.microsoft.com/office/drawing/2014/main" id="{7EE60796-BC52-4154-A3A9-773DE8285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04" name="Right Triangle 165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51324" y="1555703"/>
            <a:ext cx="568289" cy="568289"/>
          </a:xfrm>
          <a:prstGeom prst="rtTriangl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5" name="Flowchart: Document 167">
            <a:extLst>
              <a:ext uri="{FF2B5EF4-FFF2-40B4-BE49-F238E27FC236}">
                <a16:creationId xmlns:a16="http://schemas.microsoft.com/office/drawing/2014/main" id="{BFEC1042-3FDC-47A3-BCD7-CA9D052F9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744293" y="1744296"/>
            <a:ext cx="6858000" cy="3369413"/>
          </a:xfrm>
          <a:prstGeom prst="flowChartDocumen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306" name="Group 169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192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194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196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198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A59089B-1F0D-85E3-77B8-B65794161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1200" y="732348"/>
            <a:ext cx="5410199" cy="2240735"/>
          </a:xfrm>
        </p:spPr>
        <p:txBody>
          <a:bodyPr>
            <a:normAutofit fontScale="90000"/>
          </a:bodyPr>
          <a:lstStyle/>
          <a:p>
            <a:r>
              <a:rPr lang="en-US" sz="28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Urodził </a:t>
            </a:r>
            <a:r>
              <a:rPr lang="en-US" sz="28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się</a:t>
            </a:r>
            <a:r>
              <a:rPr lang="en-US" sz="28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20 </a:t>
            </a:r>
            <a:r>
              <a:rPr lang="en-US" sz="28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czerwca</a:t>
            </a:r>
            <a:r>
              <a:rPr lang="en-US" sz="28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1793 </a:t>
            </a:r>
            <a:r>
              <a:rPr lang="en-US" sz="28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roku</a:t>
            </a:r>
            <a:r>
              <a:rPr lang="en-US" sz="28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w </a:t>
            </a:r>
            <a:r>
              <a:rPr lang="en-US" sz="28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Surochowie</a:t>
            </a:r>
            <a:r>
              <a:rPr lang="en-US" sz="28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. Do </a:t>
            </a:r>
            <a:r>
              <a:rPr lang="en-US" sz="28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Beńkowej</a:t>
            </a:r>
            <a:r>
              <a:rPr lang="en-US" sz="28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Wiszni</a:t>
            </a:r>
            <a:r>
              <a:rPr lang="en-US" sz="28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rodzice</a:t>
            </a:r>
            <a:r>
              <a:rPr lang="en-US" sz="28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Aleksandra Fredry </a:t>
            </a:r>
            <a:r>
              <a:rPr lang="en-US" sz="28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sprowadzili</a:t>
            </a:r>
            <a:r>
              <a:rPr lang="en-US" sz="28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się</a:t>
            </a:r>
            <a:r>
              <a:rPr lang="en-US" sz="28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w 1797 </a:t>
            </a:r>
            <a:r>
              <a:rPr lang="en-US" sz="28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roku</a:t>
            </a:r>
            <a:r>
              <a:rPr lang="en-US" sz="28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. </a:t>
            </a:r>
            <a:r>
              <a:rPr lang="en-US" sz="28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Nauki</a:t>
            </a:r>
            <a:r>
              <a:rPr lang="en-US" sz="28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pobierał</a:t>
            </a:r>
            <a:r>
              <a:rPr lang="en-US" sz="28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w </a:t>
            </a:r>
            <a:r>
              <a:rPr lang="en-US" sz="28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domu</a:t>
            </a:r>
            <a:r>
              <a:rPr lang="en-US" sz="28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rodzinnym</a:t>
            </a:r>
            <a:r>
              <a:rPr lang="en-US" sz="28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, </a:t>
            </a:r>
            <a:r>
              <a:rPr lang="en-US" sz="28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nigdy</a:t>
            </a:r>
            <a:r>
              <a:rPr lang="en-US" sz="28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nie</a:t>
            </a:r>
            <a:r>
              <a:rPr lang="en-US" sz="28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uczęszczał</a:t>
            </a:r>
            <a:r>
              <a:rPr lang="en-US" sz="28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do </a:t>
            </a:r>
            <a:r>
              <a:rPr lang="en-US" sz="28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szkół</a:t>
            </a:r>
            <a:r>
              <a:rPr lang="en-US" sz="28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publicznych</a:t>
            </a:r>
            <a:r>
              <a:rPr lang="en-US" sz="28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.</a:t>
            </a:r>
            <a:r>
              <a:rPr lang="en-US" sz="2100" i="1" dirty="0">
                <a:solidFill>
                  <a:schemeClr val="tx2"/>
                </a:solidFill>
                <a:latin typeface="Georgia Pro Cond Black"/>
                <a:ea typeface="+mj-lt"/>
                <a:cs typeface="+mj-lt"/>
              </a:rPr>
              <a:t> </a:t>
            </a:r>
            <a:endParaRPr lang="en-US" sz="2100" i="1">
              <a:solidFill>
                <a:schemeClr val="tx2"/>
              </a:solidFill>
              <a:latin typeface="Georgia Pro Cond Black"/>
              <a:cs typeface="Posterama"/>
            </a:endParaRPr>
          </a:p>
        </p:txBody>
      </p:sp>
      <p:sp>
        <p:nvSpPr>
          <p:cNvPr id="311" name="Content Placeholder 158">
            <a:extLst>
              <a:ext uri="{FF2B5EF4-FFF2-40B4-BE49-F238E27FC236}">
                <a16:creationId xmlns:a16="http://schemas.microsoft.com/office/drawing/2014/main" id="{5C2B2688-5B8F-F01E-68E4-6D7D930BF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1200" y="3425817"/>
            <a:ext cx="5410199" cy="2819139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2400" i="1">
              <a:solidFill>
                <a:schemeClr val="tx1"/>
              </a:solidFill>
              <a:latin typeface="Georgia Pro Cond Black"/>
            </a:endParaRPr>
          </a:p>
          <a:p>
            <a:pPr>
              <a:buClr>
                <a:srgbClr val="FFFFFF"/>
              </a:buClr>
            </a:pPr>
            <a:endParaRPr lang="en-US" sz="1800" dirty="0">
              <a:solidFill>
                <a:schemeClr val="tx2"/>
              </a:solidFill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41455D01-705B-EA29-762D-F40BF6BCB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161" y="264554"/>
            <a:ext cx="4192072" cy="3162835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4FBB0F67-AC80-7DDB-0E3D-69B1ADB7A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161" y="3580662"/>
            <a:ext cx="4192072" cy="274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0211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7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8" name="Rectangle 9">
            <a:extLst>
              <a:ext uri="{FF2B5EF4-FFF2-40B4-BE49-F238E27FC236}">
                <a16:creationId xmlns:a16="http://schemas.microsoft.com/office/drawing/2014/main" id="{21B645D3-580E-4657-9154-484648880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9" name="Right Triangle 11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22269" y="-284218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: Shape 13">
            <a:extLst>
              <a:ext uri="{FF2B5EF4-FFF2-40B4-BE49-F238E27FC236}">
                <a16:creationId xmlns:a16="http://schemas.microsoft.com/office/drawing/2014/main" id="{27870DA4-44E8-43FB-940A-4AF97669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51" name="Group 15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386E66A-A963-EA81-11A0-09F1D4658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28906"/>
            <a:ext cx="4712534" cy="5516051"/>
          </a:xfrm>
        </p:spPr>
        <p:txBody>
          <a:bodyPr anchor="t">
            <a:normAutofit fontScale="90000"/>
          </a:bodyPr>
          <a:lstStyle/>
          <a:p>
            <a:r>
              <a:rPr lang="en-US" sz="32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12 </a:t>
            </a:r>
            <a:r>
              <a:rPr lang="en-US" sz="32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stycznia</a:t>
            </a:r>
            <a:r>
              <a:rPr lang="en-US" sz="32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1806 </a:t>
            </a:r>
            <a:r>
              <a:rPr lang="en-US" sz="32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roku</a:t>
            </a:r>
            <a:r>
              <a:rPr lang="en-US" sz="32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w </a:t>
            </a:r>
            <a:r>
              <a:rPr lang="en-US" sz="32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pożarze</a:t>
            </a:r>
            <a:r>
              <a:rPr lang="en-US" sz="32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32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dworu</a:t>
            </a:r>
            <a:r>
              <a:rPr lang="en-US" sz="32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w </a:t>
            </a:r>
            <a:r>
              <a:rPr lang="en-US" sz="32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Beńkowej</a:t>
            </a:r>
            <a:r>
              <a:rPr lang="en-US" sz="32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32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Wiszni</a:t>
            </a:r>
            <a:r>
              <a:rPr lang="en-US" sz="32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32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zginęła</a:t>
            </a:r>
            <a:r>
              <a:rPr lang="en-US" sz="32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32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jego</a:t>
            </a:r>
            <a:r>
              <a:rPr lang="en-US" sz="32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32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matka</a:t>
            </a:r>
            <a:r>
              <a:rPr lang="en-US" sz="32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Marianna Fredro. </a:t>
            </a:r>
            <a:r>
              <a:rPr lang="en-US" sz="32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Ojciec</a:t>
            </a:r>
            <a:r>
              <a:rPr lang="en-US" sz="32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32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Jacek Fredro</a:t>
            </a:r>
            <a:r>
              <a:rPr lang="en-US" sz="32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32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przeniósł</a:t>
            </a:r>
            <a:r>
              <a:rPr lang="en-US" sz="32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32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się</a:t>
            </a:r>
            <a:r>
              <a:rPr lang="en-US" sz="32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32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wraz</a:t>
            </a:r>
            <a:r>
              <a:rPr lang="en-US" sz="32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z </a:t>
            </a:r>
            <a:r>
              <a:rPr lang="en-US" sz="32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nim</a:t>
            </a:r>
            <a:r>
              <a:rPr lang="en-US" sz="32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do </a:t>
            </a:r>
            <a:r>
              <a:rPr lang="en-US" sz="32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Lwowa</a:t>
            </a:r>
            <a:r>
              <a:rPr lang="en-US" sz="32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.</a:t>
            </a:r>
            <a:r>
              <a:rPr lang="en-US" sz="32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Lwów</a:t>
            </a:r>
            <a:r>
              <a:rPr lang="en-US" sz="32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jest </a:t>
            </a:r>
            <a:r>
              <a:rPr lang="en-US" sz="32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położony</a:t>
            </a:r>
            <a:r>
              <a:rPr lang="en-US" sz="32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32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na</a:t>
            </a:r>
            <a:r>
              <a:rPr lang="en-US" sz="32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32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pograniczu</a:t>
            </a:r>
            <a:r>
              <a:rPr lang="en-US" sz="32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32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wschodniego Roztocza</a:t>
            </a:r>
            <a:r>
              <a:rPr lang="en-US" sz="32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 </a:t>
            </a:r>
            <a:r>
              <a:rPr lang="en-US" sz="32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Wyżyny Podolskiej</a:t>
            </a:r>
            <a:r>
              <a:rPr lang="en-US" sz="32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, </a:t>
            </a:r>
            <a:r>
              <a:rPr lang="en-US" sz="32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nad</a:t>
            </a:r>
            <a:r>
              <a:rPr lang="en-US" sz="32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32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rzeką</a:t>
            </a:r>
            <a:r>
              <a:rPr lang="en-US" sz="32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32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Pełtwią</a:t>
            </a:r>
            <a:r>
              <a:rPr lang="en-US" sz="32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. </a:t>
            </a:r>
            <a:endParaRPr lang="en-US" sz="3200" i="1">
              <a:solidFill>
                <a:schemeClr val="tx1"/>
              </a:solidFill>
              <a:latin typeface="Georgia Pro Cond Black"/>
              <a:cs typeface="Posterama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F18AE0F-0510-D296-0DA5-C33587FAA8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5387975" y="1446750"/>
            <a:ext cx="6221255" cy="3851386"/>
          </a:xfrm>
        </p:spPr>
      </p:pic>
    </p:spTree>
    <p:extLst>
      <p:ext uri="{BB962C8B-B14F-4D97-AF65-F5344CB8AC3E}">
        <p14:creationId xmlns:p14="http://schemas.microsoft.com/office/powerpoint/2010/main" val="67570048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" name="Rectangle 63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4" name="Rectangle 65">
            <a:extLst>
              <a:ext uri="{FF2B5EF4-FFF2-40B4-BE49-F238E27FC236}">
                <a16:creationId xmlns:a16="http://schemas.microsoft.com/office/drawing/2014/main" id="{21B645D3-580E-4657-9154-484648880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5" name="Right Triangle 67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22269" y="-284218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Freeform: Shape 69">
            <a:extLst>
              <a:ext uri="{FF2B5EF4-FFF2-40B4-BE49-F238E27FC236}">
                <a16:creationId xmlns:a16="http://schemas.microsoft.com/office/drawing/2014/main" id="{27870DA4-44E8-43FB-940A-4AF97669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07" name="Group 71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067B01E-AC77-7C21-D1C9-677BBF4E8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28906"/>
            <a:ext cx="4712534" cy="5516051"/>
          </a:xfrm>
        </p:spPr>
        <p:txBody>
          <a:bodyPr anchor="t">
            <a:normAutofit/>
          </a:bodyPr>
          <a:lstStyle/>
          <a:p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W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wieku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16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lat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, w 1809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roku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zaciągnął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się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do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armii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Księstwa Warszawskiego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,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gdzie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pierwsze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doświadczenia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bojowe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zdobywał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pod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opieką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płk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Kazimierza Rozwadowskiego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dowódcy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8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pułku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ułanów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.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Później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służył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w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wojsku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Napoleona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.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Trzy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lata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później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wziął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udział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w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wyprawie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Napoleona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na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Moskwę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;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otrzymał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wówczas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Złoty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Krzyż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Virtuti Militari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.</a:t>
            </a:r>
            <a:b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</a:b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                                         ------&gt; </a:t>
            </a:r>
            <a:endParaRPr lang="en-US" sz="2400" i="1" dirty="0">
              <a:solidFill>
                <a:schemeClr val="tx1"/>
              </a:solidFill>
              <a:latin typeface="Georgia Pro Cond Black"/>
              <a:cs typeface="Posterama"/>
            </a:endParaRPr>
          </a:p>
        </p:txBody>
      </p:sp>
      <p:pic>
        <p:nvPicPr>
          <p:cNvPr id="15" name="Picture 52">
            <a:extLst>
              <a:ext uri="{FF2B5EF4-FFF2-40B4-BE49-F238E27FC236}">
                <a16:creationId xmlns:a16="http://schemas.microsoft.com/office/drawing/2014/main" id="{22803A0F-2E44-E39F-626F-FFC3ECB6A4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6230129" y="1643927"/>
            <a:ext cx="4955511" cy="3854130"/>
          </a:xfrm>
        </p:spPr>
      </p:pic>
    </p:spTree>
    <p:extLst>
      <p:ext uri="{BB962C8B-B14F-4D97-AF65-F5344CB8AC3E}">
        <p14:creationId xmlns:p14="http://schemas.microsoft.com/office/powerpoint/2010/main" val="3003188416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B645D3-580E-4657-9154-484648880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22269" y="-284218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7870DA4-44E8-43FB-940A-4AF97669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FC19B16-40CB-D740-A0BC-54853F9BA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28906"/>
            <a:ext cx="4712534" cy="5516051"/>
          </a:xfrm>
        </p:spPr>
        <p:txBody>
          <a:bodyPr anchor="t">
            <a:normAutofit/>
          </a:bodyPr>
          <a:lstStyle/>
          <a:p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W 1818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roku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,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mając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25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lat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,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napisał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pierwszą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ważną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komedię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, 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Pan Geldhab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. Sztuka,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napisana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z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dużym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humorem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i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wdziękiem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,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opowiada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o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perypetiach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młodego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szlachcica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starającego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się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o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rękę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córki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tytułowego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dorobkiewicza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, ten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jednak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usiłuje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wydać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ją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za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księcia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. Sztuka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została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wystawiona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w 1821 r. </a:t>
            </a:r>
            <a:endParaRPr lang="en-US" sz="2400" i="1">
              <a:solidFill>
                <a:schemeClr val="tx1"/>
              </a:solidFill>
              <a:latin typeface="Georgia Pro Cond Black"/>
              <a:cs typeface="Posterama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225B23A-ED82-4B2B-207D-847A15CE0D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148737" y="728663"/>
            <a:ext cx="4291901" cy="5545137"/>
          </a:xfrm>
        </p:spPr>
      </p:pic>
    </p:spTree>
    <p:extLst>
      <p:ext uri="{BB962C8B-B14F-4D97-AF65-F5344CB8AC3E}">
        <p14:creationId xmlns:p14="http://schemas.microsoft.com/office/powerpoint/2010/main" val="3886956888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B645D3-580E-4657-9154-484648880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22269" y="-284218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7870DA4-44E8-43FB-940A-4AF97669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8B18B7-9DF2-D857-D161-5762AC7DA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28906"/>
            <a:ext cx="4712534" cy="5516051"/>
          </a:xfrm>
        </p:spPr>
        <p:txBody>
          <a:bodyPr anchor="t">
            <a:normAutofit/>
          </a:bodyPr>
          <a:lstStyle/>
          <a:p>
            <a:r>
              <a:rPr lang="en-US" sz="28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8 </a:t>
            </a:r>
            <a:r>
              <a:rPr lang="en-US" sz="28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listopada</a:t>
            </a:r>
            <a:r>
              <a:rPr lang="en-US" sz="28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1828 </a:t>
            </a:r>
            <a:r>
              <a:rPr lang="en-US" sz="28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roku</a:t>
            </a:r>
            <a:r>
              <a:rPr lang="en-US" sz="28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, po </a:t>
            </a:r>
            <a:r>
              <a:rPr lang="en-US" sz="28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jedenastu</a:t>
            </a:r>
            <a:r>
              <a:rPr lang="en-US" sz="28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latach</a:t>
            </a:r>
            <a:r>
              <a:rPr lang="en-US" sz="28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starań</a:t>
            </a:r>
            <a:r>
              <a:rPr lang="en-US" sz="28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, </a:t>
            </a:r>
            <a:r>
              <a:rPr lang="en-US" sz="28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poślubił</a:t>
            </a:r>
            <a:r>
              <a:rPr lang="en-US" sz="28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w </a:t>
            </a:r>
            <a:r>
              <a:rPr lang="en-US" sz="28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kościele</a:t>
            </a:r>
            <a:r>
              <a:rPr lang="en-US" sz="28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w </a:t>
            </a:r>
            <a:r>
              <a:rPr lang="en-US" sz="28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Zofię</a:t>
            </a:r>
            <a:r>
              <a:rPr lang="en-US" sz="28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Jabłońską.Wesele</a:t>
            </a:r>
            <a:r>
              <a:rPr lang="en-US" sz="28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odbyło</a:t>
            </a:r>
            <a:r>
              <a:rPr lang="en-US" sz="28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sie</a:t>
            </a:r>
            <a:r>
              <a:rPr lang="en-US" sz="28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w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</a:rPr>
              <a:t>Krościenko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</a:rPr>
              <a:t>Wyżne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</a:rPr>
              <a:t>.</a:t>
            </a:r>
            <a:br>
              <a:rPr lang="en-US" dirty="0"/>
            </a:br>
            <a:endParaRPr lang="en-US" sz="2400" i="1" dirty="0">
              <a:solidFill>
                <a:schemeClr val="tx1"/>
              </a:solidFill>
              <a:latin typeface="Georgia Pro Cond Black"/>
            </a:endParaRPr>
          </a:p>
          <a:p>
            <a:endParaRPr lang="en-US" sz="2400" i="1" dirty="0">
              <a:solidFill>
                <a:schemeClr val="tx1"/>
              </a:solidFill>
              <a:latin typeface="Georgia Pro Cond Black"/>
              <a:cs typeface="Posterama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699D068-0122-35AB-AB29-C1854EA750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87975" y="1563423"/>
            <a:ext cx="5813425" cy="3875616"/>
          </a:xfrm>
        </p:spPr>
      </p:pic>
    </p:spTree>
    <p:extLst>
      <p:ext uri="{BB962C8B-B14F-4D97-AF65-F5344CB8AC3E}">
        <p14:creationId xmlns:p14="http://schemas.microsoft.com/office/powerpoint/2010/main" val="3285739520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517DAF-BA0B-48C9-8544-2D295C68FC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22269" y="-284218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20AB72C-20FB-424A-B116-9771F33F0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44" y="4062405"/>
            <a:ext cx="3509907" cy="2795595"/>
          </a:xfrm>
          <a:custGeom>
            <a:avLst/>
            <a:gdLst>
              <a:gd name="connsiteX0" fmla="*/ 1060477 w 3509907"/>
              <a:gd name="connsiteY0" fmla="*/ 0 h 2795595"/>
              <a:gd name="connsiteX1" fmla="*/ 3509907 w 3509907"/>
              <a:gd name="connsiteY1" fmla="*/ 2449430 h 2795595"/>
              <a:gd name="connsiteX2" fmla="*/ 3497261 w 3509907"/>
              <a:gd name="connsiteY2" fmla="*/ 2699870 h 2795595"/>
              <a:gd name="connsiteX3" fmla="*/ 3482652 w 3509907"/>
              <a:gd name="connsiteY3" fmla="*/ 2795595 h 2795595"/>
              <a:gd name="connsiteX4" fmla="*/ 2653271 w 3509907"/>
              <a:gd name="connsiteY4" fmla="*/ 2795595 h 2795595"/>
              <a:gd name="connsiteX5" fmla="*/ 2657790 w 3509907"/>
              <a:gd name="connsiteY5" fmla="*/ 2778020 h 2795595"/>
              <a:gd name="connsiteX6" fmla="*/ 2690914 w 3509907"/>
              <a:gd name="connsiteY6" fmla="*/ 2449430 h 2795595"/>
              <a:gd name="connsiteX7" fmla="*/ 1060476 w 3509907"/>
              <a:gd name="connsiteY7" fmla="*/ 818992 h 2795595"/>
              <a:gd name="connsiteX8" fmla="*/ 23366 w 3509907"/>
              <a:gd name="connsiteY8" fmla="*/ 1191305 h 2795595"/>
              <a:gd name="connsiteX9" fmla="*/ 0 w 3509907"/>
              <a:gd name="connsiteY9" fmla="*/ 1212542 h 2795595"/>
              <a:gd name="connsiteX10" fmla="*/ 0 w 3509907"/>
              <a:gd name="connsiteY10" fmla="*/ 244056 h 2795595"/>
              <a:gd name="connsiteX11" fmla="*/ 107048 w 3509907"/>
              <a:gd name="connsiteY11" fmla="*/ 192489 h 2795595"/>
              <a:gd name="connsiteX12" fmla="*/ 1060477 w 3509907"/>
              <a:gd name="connsiteY12" fmla="*/ 0 h 2795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09907" h="2795595">
                <a:moveTo>
                  <a:pt x="1060477" y="0"/>
                </a:moveTo>
                <a:cubicBezTo>
                  <a:pt x="2413260" y="0"/>
                  <a:pt x="3509907" y="1096647"/>
                  <a:pt x="3509907" y="2449430"/>
                </a:cubicBezTo>
                <a:cubicBezTo>
                  <a:pt x="3509907" y="2533979"/>
                  <a:pt x="3505624" y="2617528"/>
                  <a:pt x="3497261" y="2699870"/>
                </a:cubicBezTo>
                <a:lnTo>
                  <a:pt x="3482652" y="2795595"/>
                </a:lnTo>
                <a:lnTo>
                  <a:pt x="2653271" y="2795595"/>
                </a:lnTo>
                <a:lnTo>
                  <a:pt x="2657790" y="2778020"/>
                </a:lnTo>
                <a:cubicBezTo>
                  <a:pt x="2679509" y="2671883"/>
                  <a:pt x="2690914" y="2561988"/>
                  <a:pt x="2690914" y="2449430"/>
                </a:cubicBezTo>
                <a:cubicBezTo>
                  <a:pt x="2690914" y="1548964"/>
                  <a:pt x="1960942" y="818992"/>
                  <a:pt x="1060476" y="818992"/>
                </a:cubicBezTo>
                <a:cubicBezTo>
                  <a:pt x="666522" y="818992"/>
                  <a:pt x="305202" y="958713"/>
                  <a:pt x="23366" y="1191305"/>
                </a:cubicBezTo>
                <a:lnTo>
                  <a:pt x="0" y="1212542"/>
                </a:lnTo>
                <a:lnTo>
                  <a:pt x="0" y="244056"/>
                </a:lnTo>
                <a:lnTo>
                  <a:pt x="107048" y="192489"/>
                </a:lnTo>
                <a:cubicBezTo>
                  <a:pt x="400094" y="68541"/>
                  <a:pt x="722282" y="0"/>
                  <a:pt x="1060477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E38EE1F-4E4B-4F57-B909-C42294E31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90211" y="5571906"/>
            <a:ext cx="4039677" cy="1269438"/>
          </a:xfrm>
          <a:custGeom>
            <a:avLst/>
            <a:gdLst>
              <a:gd name="connsiteX0" fmla="*/ 2019838 w 4039677"/>
              <a:gd name="connsiteY0" fmla="*/ 0 h 1269438"/>
              <a:gd name="connsiteX1" fmla="*/ 3994238 w 4039677"/>
              <a:gd name="connsiteY1" fmla="*/ 1175114 h 1269438"/>
              <a:gd name="connsiteX2" fmla="*/ 4039677 w 4039677"/>
              <a:gd name="connsiteY2" fmla="*/ 1269438 h 1269438"/>
              <a:gd name="connsiteX3" fmla="*/ 3004689 w 4039677"/>
              <a:gd name="connsiteY3" fmla="*/ 1269438 h 1269438"/>
              <a:gd name="connsiteX4" fmla="*/ 3000461 w 4039677"/>
              <a:gd name="connsiteY4" fmla="*/ 1264787 h 1269438"/>
              <a:gd name="connsiteX5" fmla="*/ 2019838 w 4039677"/>
              <a:gd name="connsiteY5" fmla="*/ 858599 h 1269438"/>
              <a:gd name="connsiteX6" fmla="*/ 1039216 w 4039677"/>
              <a:gd name="connsiteY6" fmla="*/ 1264787 h 1269438"/>
              <a:gd name="connsiteX7" fmla="*/ 1034988 w 4039677"/>
              <a:gd name="connsiteY7" fmla="*/ 1269438 h 1269438"/>
              <a:gd name="connsiteX8" fmla="*/ 0 w 4039677"/>
              <a:gd name="connsiteY8" fmla="*/ 1269438 h 1269438"/>
              <a:gd name="connsiteX9" fmla="*/ 45438 w 4039677"/>
              <a:gd name="connsiteY9" fmla="*/ 1175114 h 1269438"/>
              <a:gd name="connsiteX10" fmla="*/ 2019838 w 4039677"/>
              <a:gd name="connsiteY10" fmla="*/ 0 h 1269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39677" h="1269438">
                <a:moveTo>
                  <a:pt x="2019838" y="0"/>
                </a:moveTo>
                <a:cubicBezTo>
                  <a:pt x="2872410" y="0"/>
                  <a:pt x="3614002" y="475164"/>
                  <a:pt x="3994238" y="1175114"/>
                </a:cubicBezTo>
                <a:lnTo>
                  <a:pt x="4039677" y="1269438"/>
                </a:lnTo>
                <a:lnTo>
                  <a:pt x="3004689" y="1269438"/>
                </a:lnTo>
                <a:lnTo>
                  <a:pt x="3000461" y="1264787"/>
                </a:lnTo>
                <a:cubicBezTo>
                  <a:pt x="2749498" y="1013823"/>
                  <a:pt x="2402795" y="858599"/>
                  <a:pt x="2019838" y="858599"/>
                </a:cubicBezTo>
                <a:cubicBezTo>
                  <a:pt x="1636881" y="858599"/>
                  <a:pt x="1290179" y="1013823"/>
                  <a:pt x="1039216" y="1264787"/>
                </a:cubicBezTo>
                <a:lnTo>
                  <a:pt x="1034988" y="1269438"/>
                </a:lnTo>
                <a:lnTo>
                  <a:pt x="0" y="1269438"/>
                </a:lnTo>
                <a:lnTo>
                  <a:pt x="45438" y="1175114"/>
                </a:lnTo>
                <a:cubicBezTo>
                  <a:pt x="425674" y="475164"/>
                  <a:pt x="1167266" y="0"/>
                  <a:pt x="2019838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C4CD213-1488-5215-5B7F-BB7C01C41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28906"/>
            <a:ext cx="4712534" cy="282332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W 1828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roku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, po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śmierci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ojca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,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przejął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i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pomnożył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odziedziczony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majątek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.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Był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już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wtedy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autorem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kilkunastu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komedii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. Rok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później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wstąpił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do 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Towarzystwa Przyjaciół Nauk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.</a:t>
            </a:r>
            <a:b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</a:b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W 1830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roku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brał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udział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w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pracach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Obywatelskiego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Komitetu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Pomocy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dla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Powstania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,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który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został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utworzony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we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Lwowie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. W 1832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roku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przechowywał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w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swoim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majątku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dwóch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powstańców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z Wielkopolski,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którzy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w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obawie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przed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represjami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ze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strony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władz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pruskich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schronili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się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w 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Galicji</a:t>
            </a:r>
            <a:r>
              <a:rPr lang="en-US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. </a:t>
            </a:r>
            <a:endParaRPr lang="en-US" sz="2000" i="1">
              <a:solidFill>
                <a:schemeClr val="tx1"/>
              </a:solidFill>
              <a:latin typeface="Georgia Pro Cond Black"/>
              <a:cs typeface="Posterama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8B192FE-D968-14C6-0713-8EF7037980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248824" y="452102"/>
            <a:ext cx="3877077" cy="2661768"/>
          </a:xfr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333363B1-6A61-FFAB-A778-C8D9A26E32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0278" y="3550615"/>
            <a:ext cx="3748286" cy="2654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954036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517DAF-BA0B-48C9-8544-2D295C68FC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22269" y="-284218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20AB72C-20FB-424A-B116-9771F33F0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44" y="4062405"/>
            <a:ext cx="3509907" cy="2795595"/>
          </a:xfrm>
          <a:custGeom>
            <a:avLst/>
            <a:gdLst>
              <a:gd name="connsiteX0" fmla="*/ 1060477 w 3509907"/>
              <a:gd name="connsiteY0" fmla="*/ 0 h 2795595"/>
              <a:gd name="connsiteX1" fmla="*/ 3509907 w 3509907"/>
              <a:gd name="connsiteY1" fmla="*/ 2449430 h 2795595"/>
              <a:gd name="connsiteX2" fmla="*/ 3497261 w 3509907"/>
              <a:gd name="connsiteY2" fmla="*/ 2699870 h 2795595"/>
              <a:gd name="connsiteX3" fmla="*/ 3482652 w 3509907"/>
              <a:gd name="connsiteY3" fmla="*/ 2795595 h 2795595"/>
              <a:gd name="connsiteX4" fmla="*/ 2653271 w 3509907"/>
              <a:gd name="connsiteY4" fmla="*/ 2795595 h 2795595"/>
              <a:gd name="connsiteX5" fmla="*/ 2657790 w 3509907"/>
              <a:gd name="connsiteY5" fmla="*/ 2778020 h 2795595"/>
              <a:gd name="connsiteX6" fmla="*/ 2690914 w 3509907"/>
              <a:gd name="connsiteY6" fmla="*/ 2449430 h 2795595"/>
              <a:gd name="connsiteX7" fmla="*/ 1060476 w 3509907"/>
              <a:gd name="connsiteY7" fmla="*/ 818992 h 2795595"/>
              <a:gd name="connsiteX8" fmla="*/ 23366 w 3509907"/>
              <a:gd name="connsiteY8" fmla="*/ 1191305 h 2795595"/>
              <a:gd name="connsiteX9" fmla="*/ 0 w 3509907"/>
              <a:gd name="connsiteY9" fmla="*/ 1212542 h 2795595"/>
              <a:gd name="connsiteX10" fmla="*/ 0 w 3509907"/>
              <a:gd name="connsiteY10" fmla="*/ 244056 h 2795595"/>
              <a:gd name="connsiteX11" fmla="*/ 107048 w 3509907"/>
              <a:gd name="connsiteY11" fmla="*/ 192489 h 2795595"/>
              <a:gd name="connsiteX12" fmla="*/ 1060477 w 3509907"/>
              <a:gd name="connsiteY12" fmla="*/ 0 h 2795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09907" h="2795595">
                <a:moveTo>
                  <a:pt x="1060477" y="0"/>
                </a:moveTo>
                <a:cubicBezTo>
                  <a:pt x="2413260" y="0"/>
                  <a:pt x="3509907" y="1096647"/>
                  <a:pt x="3509907" y="2449430"/>
                </a:cubicBezTo>
                <a:cubicBezTo>
                  <a:pt x="3509907" y="2533979"/>
                  <a:pt x="3505624" y="2617528"/>
                  <a:pt x="3497261" y="2699870"/>
                </a:cubicBezTo>
                <a:lnTo>
                  <a:pt x="3482652" y="2795595"/>
                </a:lnTo>
                <a:lnTo>
                  <a:pt x="2653271" y="2795595"/>
                </a:lnTo>
                <a:lnTo>
                  <a:pt x="2657790" y="2778020"/>
                </a:lnTo>
                <a:cubicBezTo>
                  <a:pt x="2679509" y="2671883"/>
                  <a:pt x="2690914" y="2561988"/>
                  <a:pt x="2690914" y="2449430"/>
                </a:cubicBezTo>
                <a:cubicBezTo>
                  <a:pt x="2690914" y="1548964"/>
                  <a:pt x="1960942" y="818992"/>
                  <a:pt x="1060476" y="818992"/>
                </a:cubicBezTo>
                <a:cubicBezTo>
                  <a:pt x="666522" y="818992"/>
                  <a:pt x="305202" y="958713"/>
                  <a:pt x="23366" y="1191305"/>
                </a:cubicBezTo>
                <a:lnTo>
                  <a:pt x="0" y="1212542"/>
                </a:lnTo>
                <a:lnTo>
                  <a:pt x="0" y="244056"/>
                </a:lnTo>
                <a:lnTo>
                  <a:pt x="107048" y="192489"/>
                </a:lnTo>
                <a:cubicBezTo>
                  <a:pt x="400094" y="68541"/>
                  <a:pt x="722282" y="0"/>
                  <a:pt x="1060477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E38EE1F-4E4B-4F57-B909-C42294E31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90211" y="5571906"/>
            <a:ext cx="4039677" cy="1269438"/>
          </a:xfrm>
          <a:custGeom>
            <a:avLst/>
            <a:gdLst>
              <a:gd name="connsiteX0" fmla="*/ 2019838 w 4039677"/>
              <a:gd name="connsiteY0" fmla="*/ 0 h 1269438"/>
              <a:gd name="connsiteX1" fmla="*/ 3994238 w 4039677"/>
              <a:gd name="connsiteY1" fmla="*/ 1175114 h 1269438"/>
              <a:gd name="connsiteX2" fmla="*/ 4039677 w 4039677"/>
              <a:gd name="connsiteY2" fmla="*/ 1269438 h 1269438"/>
              <a:gd name="connsiteX3" fmla="*/ 3004689 w 4039677"/>
              <a:gd name="connsiteY3" fmla="*/ 1269438 h 1269438"/>
              <a:gd name="connsiteX4" fmla="*/ 3000461 w 4039677"/>
              <a:gd name="connsiteY4" fmla="*/ 1264787 h 1269438"/>
              <a:gd name="connsiteX5" fmla="*/ 2019838 w 4039677"/>
              <a:gd name="connsiteY5" fmla="*/ 858599 h 1269438"/>
              <a:gd name="connsiteX6" fmla="*/ 1039216 w 4039677"/>
              <a:gd name="connsiteY6" fmla="*/ 1264787 h 1269438"/>
              <a:gd name="connsiteX7" fmla="*/ 1034988 w 4039677"/>
              <a:gd name="connsiteY7" fmla="*/ 1269438 h 1269438"/>
              <a:gd name="connsiteX8" fmla="*/ 0 w 4039677"/>
              <a:gd name="connsiteY8" fmla="*/ 1269438 h 1269438"/>
              <a:gd name="connsiteX9" fmla="*/ 45438 w 4039677"/>
              <a:gd name="connsiteY9" fmla="*/ 1175114 h 1269438"/>
              <a:gd name="connsiteX10" fmla="*/ 2019838 w 4039677"/>
              <a:gd name="connsiteY10" fmla="*/ 0 h 1269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39677" h="1269438">
                <a:moveTo>
                  <a:pt x="2019838" y="0"/>
                </a:moveTo>
                <a:cubicBezTo>
                  <a:pt x="2872410" y="0"/>
                  <a:pt x="3614002" y="475164"/>
                  <a:pt x="3994238" y="1175114"/>
                </a:cubicBezTo>
                <a:lnTo>
                  <a:pt x="4039677" y="1269438"/>
                </a:lnTo>
                <a:lnTo>
                  <a:pt x="3004689" y="1269438"/>
                </a:lnTo>
                <a:lnTo>
                  <a:pt x="3000461" y="1264787"/>
                </a:lnTo>
                <a:cubicBezTo>
                  <a:pt x="2749498" y="1013823"/>
                  <a:pt x="2402795" y="858599"/>
                  <a:pt x="2019838" y="858599"/>
                </a:cubicBezTo>
                <a:cubicBezTo>
                  <a:pt x="1636881" y="858599"/>
                  <a:pt x="1290179" y="1013823"/>
                  <a:pt x="1039216" y="1264787"/>
                </a:cubicBezTo>
                <a:lnTo>
                  <a:pt x="1034988" y="1269438"/>
                </a:lnTo>
                <a:lnTo>
                  <a:pt x="0" y="1269438"/>
                </a:lnTo>
                <a:lnTo>
                  <a:pt x="45438" y="1175114"/>
                </a:lnTo>
                <a:cubicBezTo>
                  <a:pt x="425674" y="475164"/>
                  <a:pt x="1167266" y="0"/>
                  <a:pt x="2019838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FC65798-01E1-679F-226C-E7AF130E6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28906"/>
            <a:ext cx="4712534" cy="2823325"/>
          </a:xfrm>
        </p:spPr>
        <p:txBody>
          <a:bodyPr anchor="t">
            <a:normAutofit/>
          </a:bodyPr>
          <a:lstStyle/>
          <a:p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Zmarł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we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Lwowie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15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lipca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1876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roku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.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Został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pochowany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w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rodzinnej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krypcie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w 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kościele Wniebowzięcia Najświętszej Maryi Panny w Rudkach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koło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Lwowa</a:t>
            </a:r>
            <a:r>
              <a:rPr lang="en-US" sz="2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. </a:t>
            </a:r>
            <a:endParaRPr lang="en-US" sz="2400" i="1">
              <a:solidFill>
                <a:schemeClr val="tx1"/>
              </a:solidFill>
              <a:latin typeface="Georgia Pro Cond Black"/>
              <a:cs typeface="Posterama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CD472D6-6C12-F7FF-4CFE-D765144AAC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89709" y="728663"/>
            <a:ext cx="5706548" cy="3804365"/>
          </a:xfrm>
        </p:spPr>
      </p:pic>
    </p:spTree>
    <p:extLst>
      <p:ext uri="{BB962C8B-B14F-4D97-AF65-F5344CB8AC3E}">
        <p14:creationId xmlns:p14="http://schemas.microsoft.com/office/powerpoint/2010/main" val="3812141536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4" name="Rectangle 7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65" name="Rectangle 9">
            <a:extLst>
              <a:ext uri="{FF2B5EF4-FFF2-40B4-BE49-F238E27FC236}">
                <a16:creationId xmlns:a16="http://schemas.microsoft.com/office/drawing/2014/main" id="{21B645D3-580E-4657-9154-484648880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66" name="Right Triangle 11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22269" y="-284218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Freeform: Shape 13">
            <a:extLst>
              <a:ext uri="{FF2B5EF4-FFF2-40B4-BE49-F238E27FC236}">
                <a16:creationId xmlns:a16="http://schemas.microsoft.com/office/drawing/2014/main" id="{27870DA4-44E8-43FB-940A-4AF97669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68" name="Group 15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40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42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44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4C7E767-D87A-31AA-FC45-39783551C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28906"/>
            <a:ext cx="4712534" cy="5516051"/>
          </a:xfrm>
        </p:spPr>
        <p:txBody>
          <a:bodyPr anchor="t">
            <a:normAutofit fontScale="90000"/>
          </a:bodyPr>
          <a:lstStyle/>
          <a:p>
            <a:pPr marL="285750" indent="-285750">
              <a:lnSpc>
                <a:spcPct val="110000"/>
              </a:lnSpc>
              <a:spcBef>
                <a:spcPts val="1000"/>
              </a:spcBef>
              <a:buFont typeface="Arial"/>
              <a:buChar char="•"/>
            </a:pPr>
            <a:r>
              <a:rPr lang="en-US" i="1" dirty="0" err="1">
                <a:solidFill>
                  <a:schemeClr val="tx1"/>
                </a:solidFill>
                <a:latin typeface="Georgia Pro Cond Black"/>
                <a:cs typeface="Posterama"/>
              </a:rPr>
              <a:t>Twórczośc</a:t>
            </a:r>
            <a:r>
              <a:rPr lang="en-US" i="1" dirty="0">
                <a:solidFill>
                  <a:schemeClr val="tx1"/>
                </a:solidFill>
                <a:latin typeface="Georgia Pro Cond Black"/>
                <a:cs typeface="Posterama"/>
              </a:rPr>
              <a:t>:</a:t>
            </a:r>
            <a:br>
              <a:rPr lang="en-US" i="1" dirty="0">
                <a:solidFill>
                  <a:schemeClr val="tx1"/>
                </a:solidFill>
                <a:latin typeface="Georgia Pro Cond Black"/>
                <a:cs typeface="Posterama"/>
              </a:rPr>
            </a:br>
            <a:r>
              <a:rPr lang="en-US" sz="1000" i="1" dirty="0">
                <a:solidFill>
                  <a:schemeClr val="tx1"/>
                </a:solidFill>
                <a:latin typeface="Georgia Pro Cond Black"/>
                <a:cs typeface="Posterama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Brytan-Bryś</a:t>
            </a:r>
            <a:endParaRPr lang="en-US" sz="1000">
              <a:solidFill>
                <a:schemeClr val="tx1"/>
              </a:solidFill>
              <a:ea typeface="+mj-lt"/>
              <a:cs typeface="+mj-lt"/>
            </a:endParaRPr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1000" i="1" dirty="0">
                <a:solidFill>
                  <a:schemeClr val="tx1"/>
                </a:solidFill>
                <a:latin typeface="Georgia Pro Cond Black"/>
                <a:cs typeface="Posteram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Ciotunia</a:t>
            </a:r>
            <a:endParaRPr lang="en-US" sz="1000">
              <a:solidFill>
                <a:schemeClr val="tx1"/>
              </a:solidFill>
              <a:ea typeface="+mj-lt"/>
              <a:cs typeface="+mj-lt"/>
            </a:endParaRPr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1000" i="1" dirty="0">
                <a:solidFill>
                  <a:schemeClr val="tx1"/>
                </a:solidFill>
                <a:latin typeface="Georgia Pro Cond Black"/>
                <a:cs typeface="Posteram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 tu kłopotu!</a:t>
            </a:r>
            <a:endParaRPr lang="en-US" sz="1000">
              <a:solidFill>
                <a:schemeClr val="tx1"/>
              </a:solidFill>
              <a:ea typeface="+mj-lt"/>
              <a:cs typeface="+mj-lt"/>
            </a:endParaRPr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1000" i="1" dirty="0">
                <a:solidFill>
                  <a:schemeClr val="tx1"/>
                </a:solidFill>
                <a:latin typeface="Georgia Pro Cond Black"/>
                <a:cs typeface="Posteram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Cudzoziemszczyzna</a:t>
            </a:r>
            <a:r>
              <a:rPr lang="en-US" sz="1000" i="1" dirty="0">
                <a:solidFill>
                  <a:schemeClr val="tx1"/>
                </a:solidFill>
                <a:latin typeface="Georgia Pro Cond Black"/>
                <a:cs typeface="Posterama"/>
              </a:rPr>
              <a:t> (</a:t>
            </a:r>
            <a:r>
              <a:rPr lang="en-US" sz="1000" i="1" dirty="0" err="1">
                <a:solidFill>
                  <a:schemeClr val="tx1"/>
                </a:solidFill>
                <a:latin typeface="Georgia Pro Cond Black"/>
                <a:cs typeface="Posterama"/>
              </a:rPr>
              <a:t>wystawiona</a:t>
            </a:r>
            <a:r>
              <a:rPr lang="en-US" sz="1000" i="1" dirty="0">
                <a:solidFill>
                  <a:schemeClr val="tx1"/>
                </a:solidFill>
                <a:latin typeface="Georgia Pro Cond Black"/>
                <a:cs typeface="Posterama"/>
              </a:rPr>
              <a:t> 1824)</a:t>
            </a:r>
            <a:endParaRPr lang="en-US" sz="1000">
              <a:solidFill>
                <a:schemeClr val="tx1"/>
              </a:solidFill>
              <a:ea typeface="+mj-lt"/>
              <a:cs typeface="+mj-lt"/>
            </a:endParaRPr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1000" i="1" dirty="0">
                <a:solidFill>
                  <a:schemeClr val="tx1"/>
                </a:solidFill>
                <a:latin typeface="Georgia Pro Cond Black"/>
                <a:cs typeface="Posterama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Damy i huzary</a:t>
            </a:r>
            <a:r>
              <a:rPr lang="en-US" sz="1000" i="1" dirty="0">
                <a:solidFill>
                  <a:schemeClr val="tx1"/>
                </a:solidFill>
                <a:latin typeface="Georgia Pro Cond Black"/>
                <a:cs typeface="Posterama"/>
              </a:rPr>
              <a:t> (</a:t>
            </a:r>
            <a:r>
              <a:rPr lang="en-US" sz="1000" i="1" dirty="0" err="1">
                <a:solidFill>
                  <a:schemeClr val="tx1"/>
                </a:solidFill>
                <a:latin typeface="Georgia Pro Cond Black"/>
                <a:cs typeface="Posterama"/>
              </a:rPr>
              <a:t>wystawiona</a:t>
            </a:r>
            <a:r>
              <a:rPr lang="en-US" sz="1000" i="1" dirty="0">
                <a:solidFill>
                  <a:schemeClr val="tx1"/>
                </a:solidFill>
                <a:latin typeface="Georgia Pro Cond Black"/>
                <a:cs typeface="Posterama"/>
              </a:rPr>
              <a:t> 1825)</a:t>
            </a:r>
            <a:endParaRPr lang="en-US" sz="1000">
              <a:solidFill>
                <a:schemeClr val="tx1"/>
              </a:solidFill>
              <a:ea typeface="+mj-lt"/>
              <a:cs typeface="+mj-lt"/>
            </a:endParaRPr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1000" i="1" dirty="0">
                <a:solidFill>
                  <a:schemeClr val="tx1"/>
                </a:solidFill>
                <a:latin typeface="Georgia Pro Cond Black"/>
                <a:cs typeface="Posterama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Dożywocie</a:t>
            </a:r>
            <a:r>
              <a:rPr lang="en-US" sz="1000" i="1" dirty="0">
                <a:solidFill>
                  <a:schemeClr val="tx1"/>
                </a:solidFill>
                <a:latin typeface="Georgia Pro Cond Black"/>
                <a:cs typeface="Posterama"/>
              </a:rPr>
              <a:t> (</a:t>
            </a:r>
            <a:r>
              <a:rPr lang="en-US" sz="1000" i="1" dirty="0" err="1">
                <a:solidFill>
                  <a:schemeClr val="tx1"/>
                </a:solidFill>
                <a:latin typeface="Georgia Pro Cond Black"/>
                <a:cs typeface="Posterama"/>
              </a:rPr>
              <a:t>wystawiona</a:t>
            </a:r>
            <a:r>
              <a:rPr lang="en-US" sz="1000" i="1" dirty="0">
                <a:solidFill>
                  <a:schemeClr val="tx1"/>
                </a:solidFill>
                <a:latin typeface="Georgia Pro Cond Black"/>
                <a:cs typeface="Posterama"/>
              </a:rPr>
              <a:t> 1835)</a:t>
            </a:r>
            <a:endParaRPr lang="en-US" sz="1000">
              <a:solidFill>
                <a:schemeClr val="tx1"/>
              </a:solidFill>
              <a:ea typeface="+mj-lt"/>
              <a:cs typeface="+mj-lt"/>
            </a:endParaRPr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1000" i="1" dirty="0">
                <a:solidFill>
                  <a:schemeClr val="tx1"/>
                </a:solidFill>
                <a:latin typeface="Georgia Pro Cond Black"/>
                <a:cs typeface="Posterama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Dwie blizny</a:t>
            </a:r>
            <a:endParaRPr lang="en-US" sz="1000">
              <a:solidFill>
                <a:schemeClr val="tx1"/>
              </a:solidFill>
              <a:ea typeface="+mj-lt"/>
              <a:cs typeface="+mj-lt"/>
            </a:endParaRPr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1000" i="1" dirty="0">
                <a:solidFill>
                  <a:schemeClr val="tx1"/>
                </a:solidFill>
                <a:latin typeface="Georgia Pro Cond Black"/>
                <a:cs typeface="Posterama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Dyliżans</a:t>
            </a:r>
            <a:endParaRPr lang="en-US" sz="1000">
              <a:solidFill>
                <a:schemeClr val="tx1"/>
              </a:solidFill>
              <a:ea typeface="+mj-lt"/>
              <a:cs typeface="+mj-lt"/>
            </a:endParaRPr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1000" i="1" dirty="0">
                <a:solidFill>
                  <a:schemeClr val="tx1"/>
                </a:solidFill>
                <a:latin typeface="Georgia Pro Cond Black"/>
                <a:cs typeface="Posterama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Dziennik wygnańca</a:t>
            </a:r>
            <a:endParaRPr lang="en-US" sz="1000">
              <a:solidFill>
                <a:schemeClr val="tx1"/>
              </a:solidFill>
              <a:ea typeface="+mj-lt"/>
              <a:cs typeface="+mj-lt"/>
            </a:endParaRPr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1000" i="1" dirty="0">
                <a:solidFill>
                  <a:schemeClr val="tx1"/>
                </a:solidFill>
                <a:latin typeface="Georgia Pro Cond Black"/>
                <a:cs typeface="Posterama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Godzien litości</a:t>
            </a:r>
            <a:endParaRPr lang="en-US" sz="1000">
              <a:solidFill>
                <a:schemeClr val="tx1"/>
              </a:solidFill>
              <a:ea typeface="+mj-lt"/>
              <a:cs typeface="+mj-lt"/>
            </a:endParaRPr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1000" i="1" dirty="0">
                <a:solidFill>
                  <a:schemeClr val="tx1"/>
                </a:solidFill>
                <a:latin typeface="Georgia Pro Cond Black"/>
                <a:cs typeface="Posterama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Gwałtu, co się dzieje!</a:t>
            </a:r>
            <a:endParaRPr lang="en-US" sz="1000">
              <a:solidFill>
                <a:schemeClr val="tx1"/>
              </a:solidFill>
              <a:ea typeface="+mj-lt"/>
              <a:cs typeface="+mj-lt"/>
            </a:endParaRPr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1000" i="1" dirty="0">
                <a:solidFill>
                  <a:schemeClr val="tx1"/>
                </a:solidFill>
                <a:latin typeface="Georgia Pro Cond Black"/>
                <a:cs typeface="Posterama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Intryga naprędce</a:t>
            </a:r>
            <a:r>
              <a:rPr lang="en-US" sz="1000" i="1" dirty="0">
                <a:solidFill>
                  <a:schemeClr val="tx1"/>
                </a:solidFill>
                <a:latin typeface="Georgia Pro Cond Black"/>
                <a:cs typeface="Posterama"/>
              </a:rPr>
              <a:t> (</a:t>
            </a:r>
            <a:r>
              <a:rPr lang="en-US" sz="1000" i="1" dirty="0" err="1">
                <a:solidFill>
                  <a:schemeClr val="tx1"/>
                </a:solidFill>
                <a:latin typeface="Georgia Pro Cond Black"/>
                <a:cs typeface="Posterama"/>
              </a:rPr>
              <a:t>wystawiona</a:t>
            </a:r>
            <a:r>
              <a:rPr lang="en-US" sz="1000" i="1" dirty="0">
                <a:solidFill>
                  <a:schemeClr val="tx1"/>
                </a:solidFill>
                <a:latin typeface="Georgia Pro Cond Black"/>
                <a:cs typeface="Posterama"/>
              </a:rPr>
              <a:t> 1815)</a:t>
            </a:r>
            <a:endParaRPr lang="en-US" sz="1000">
              <a:solidFill>
                <a:schemeClr val="tx1"/>
              </a:solidFill>
              <a:ea typeface="+mj-lt"/>
              <a:cs typeface="+mj-lt"/>
            </a:endParaRPr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1000" i="1" dirty="0">
                <a:solidFill>
                  <a:schemeClr val="tx1"/>
                </a:solidFill>
                <a:latin typeface="Georgia Pro Cond Black"/>
                <a:cs typeface="Posterama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Jestem zabójcą</a:t>
            </a:r>
            <a:endParaRPr lang="en-US" sz="1000">
              <a:solidFill>
                <a:schemeClr val="tx1"/>
              </a:solidFill>
              <a:ea typeface="+mj-lt"/>
              <a:cs typeface="+mj-lt"/>
            </a:endParaRPr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1000" i="1" dirty="0">
                <a:solidFill>
                  <a:schemeClr val="tx1"/>
                </a:solidFill>
                <a:latin typeface="Georgia Pro Cond Black"/>
                <a:cs typeface="Posterama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Koncert</a:t>
            </a:r>
            <a:endParaRPr lang="en-US" sz="1000">
              <a:solidFill>
                <a:schemeClr val="tx1"/>
              </a:solidFill>
              <a:ea typeface="+mj-lt"/>
              <a:cs typeface="+mj-lt"/>
            </a:endParaRPr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1000" i="1" dirty="0">
                <a:solidFill>
                  <a:schemeClr val="tx1"/>
                </a:solidFill>
                <a:latin typeface="Georgia Pro Cond Black"/>
                <a:cs typeface="Posterama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List</a:t>
            </a:r>
            <a:endParaRPr lang="en-US" sz="1000">
              <a:solidFill>
                <a:schemeClr val="tx1"/>
              </a:solidFill>
              <a:ea typeface="+mj-lt"/>
              <a:cs typeface="+mj-lt"/>
            </a:endParaRPr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1000" i="1" dirty="0">
                <a:solidFill>
                  <a:schemeClr val="tx1"/>
                </a:solidFill>
                <a:latin typeface="Georgia Pro Cond Black"/>
                <a:cs typeface="Posterama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Lita &amp; Compagnie</a:t>
            </a:r>
            <a:endParaRPr lang="en-US" sz="1000" dirty="0">
              <a:solidFill>
                <a:schemeClr val="tx1"/>
              </a:solidFill>
              <a:ea typeface="+mj-lt"/>
              <a:cs typeface="+mj-lt"/>
            </a:endParaRPr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buFont typeface="Arial"/>
              <a:buChar char="•"/>
            </a:pPr>
            <a:endParaRPr lang="en-US" dirty="0">
              <a:ea typeface="+mj-lt"/>
              <a:cs typeface="+mj-lt"/>
            </a:endParaRPr>
          </a:p>
          <a:p>
            <a:br>
              <a:rPr lang="en-US" i="1" dirty="0">
                <a:latin typeface="Georgia Pro Cond Black"/>
                <a:cs typeface="Posterama"/>
              </a:rPr>
            </a:br>
            <a:endParaRPr lang="en-US" i="1" dirty="0">
              <a:solidFill>
                <a:schemeClr val="tx1"/>
              </a:solidFill>
              <a:latin typeface="Georgia Pro Cond Black"/>
              <a:cs typeface="Posterama"/>
            </a:endParaRPr>
          </a:p>
        </p:txBody>
      </p:sp>
      <p:sp>
        <p:nvSpPr>
          <p:cNvPr id="172" name="Content Placeholder 2">
            <a:extLst>
              <a:ext uri="{FF2B5EF4-FFF2-40B4-BE49-F238E27FC236}">
                <a16:creationId xmlns:a16="http://schemas.microsoft.com/office/drawing/2014/main" id="{B93A11EA-E13E-8326-FFFD-BAB02CD1E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8459" y="728906"/>
            <a:ext cx="5813687" cy="5545420"/>
          </a:xfrm>
        </p:spPr>
        <p:txBody>
          <a:bodyPr vert="horz" lIns="91440" tIns="45720" rIns="91440" bIns="45720" rtlCol="0" anchor="ctr">
            <a:noAutofit/>
          </a:bodyPr>
          <a:lstStyle/>
          <a:p>
            <a:endParaRPr lang="en-US" sz="1000" i="1" dirty="0">
              <a:solidFill>
                <a:schemeClr val="tx1"/>
              </a:solidFill>
              <a:latin typeface="Georgia Pro Cond Black"/>
            </a:endParaRPr>
          </a:p>
          <a:p>
            <a:pPr>
              <a:buClr>
                <a:srgbClr val="FFFFFF"/>
              </a:buClr>
            </a:pPr>
            <a:r>
              <a:rPr lang="en-US" sz="1000" i="1" dirty="0">
                <a:solidFill>
                  <a:schemeClr val="tx1"/>
                </a:solidFill>
                <a:latin typeface="Georgia Pro Cond Black"/>
                <a:ea typeface="+mn-lt"/>
                <a:cs typeface="+mn-lt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Nieszczęścia najszczęśliwszego męża</a:t>
            </a:r>
            <a:endParaRPr lang="en-US" sz="1000" i="1">
              <a:solidFill>
                <a:schemeClr val="tx1"/>
              </a:solidFill>
              <a:latin typeface="Georgia Pro Cond Black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buClr>
                <a:srgbClr val="FFFFFF"/>
              </a:buClr>
            </a:pPr>
            <a:r>
              <a:rPr lang="en-US" sz="1000" i="1" dirty="0">
                <a:solidFill>
                  <a:schemeClr val="tx1"/>
                </a:solidFill>
                <a:latin typeface="Georgia Pro Cond Black"/>
                <a:ea typeface="+mn-lt"/>
                <a:cs typeface="+mn-lt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Nikt mnie nie zna</a:t>
            </a:r>
            <a:endParaRPr lang="en-US" sz="1000" i="1">
              <a:solidFill>
                <a:schemeClr val="tx1"/>
              </a:solidFill>
              <a:latin typeface="Georgia Pro Cond Black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buClr>
                <a:srgbClr val="FFFFFF"/>
              </a:buClr>
            </a:pPr>
            <a:r>
              <a:rPr lang="en-US" sz="1000" i="1" dirty="0">
                <a:solidFill>
                  <a:schemeClr val="tx1"/>
                </a:solidFill>
                <a:latin typeface="Georgia Pro Cond Black"/>
                <a:ea typeface="+mn-lt"/>
                <a:cs typeface="+mn-lt"/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Nocleg w Apeninach</a:t>
            </a:r>
            <a:endParaRPr lang="en-US" sz="1000" i="1">
              <a:solidFill>
                <a:schemeClr val="tx1"/>
              </a:solidFill>
              <a:latin typeface="Georgia Pro Cond Black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buClr>
                <a:srgbClr val="FFFFFF"/>
              </a:buClr>
            </a:pPr>
            <a:r>
              <a:rPr lang="en-US" sz="1000" i="1" dirty="0">
                <a:solidFill>
                  <a:schemeClr val="tx1"/>
                </a:solidFill>
                <a:latin typeface="Georgia Pro Cond Black"/>
                <a:ea typeface="+mn-lt"/>
                <a:cs typeface="+mn-lt"/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Nowy Don Kiszot, czyli sto szaleństw</a:t>
            </a:r>
            <a:r>
              <a:rPr lang="en-US" sz="1000" i="1" dirty="0">
                <a:solidFill>
                  <a:schemeClr val="tx1"/>
                </a:solidFill>
                <a:latin typeface="Georgia Pro Cond Black"/>
                <a:ea typeface="+mn-lt"/>
                <a:cs typeface="+mn-lt"/>
              </a:rPr>
              <a:t> (</a:t>
            </a:r>
            <a:r>
              <a:rPr lang="en-US" sz="1000" i="1" dirty="0">
                <a:solidFill>
                  <a:schemeClr val="tx1"/>
                </a:solidFill>
                <a:latin typeface="Georgia Pro Cond Black"/>
                <a:ea typeface="+mn-lt"/>
                <a:cs typeface="+mn-lt"/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wodewil</a:t>
            </a:r>
            <a:r>
              <a:rPr lang="en-US" sz="1000" i="1" dirty="0">
                <a:solidFill>
                  <a:schemeClr val="tx1"/>
                </a:solidFill>
                <a:latin typeface="Georgia Pro Cond Black"/>
                <a:ea typeface="+mn-lt"/>
                <a:cs typeface="+mn-lt"/>
              </a:rPr>
              <a:t>)</a:t>
            </a:r>
            <a:endParaRPr lang="en-US" sz="1000" i="1">
              <a:solidFill>
                <a:schemeClr val="tx1"/>
              </a:solidFill>
              <a:latin typeface="Georgia Pro Cond Black"/>
            </a:endParaRPr>
          </a:p>
          <a:p>
            <a:pPr>
              <a:buClr>
                <a:srgbClr val="FFFFFF"/>
              </a:buClr>
            </a:pPr>
            <a:r>
              <a:rPr lang="en-US" sz="1000" i="1" dirty="0">
                <a:solidFill>
                  <a:schemeClr val="tx1"/>
                </a:solidFill>
                <a:latin typeface="Georgia Pro Cond Black"/>
                <a:ea typeface="+mn-lt"/>
                <a:cs typeface="+mn-lt"/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Obrona Olsztyna</a:t>
            </a:r>
            <a:endParaRPr lang="en-US" sz="1000" i="1">
              <a:solidFill>
                <a:schemeClr val="tx1"/>
              </a:solidFill>
              <a:latin typeface="Georgia Pro Cond Black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buClr>
                <a:srgbClr val="FFFFFF"/>
              </a:buClr>
            </a:pPr>
            <a:r>
              <a:rPr lang="en-US" sz="1000" i="1" dirty="0">
                <a:solidFill>
                  <a:schemeClr val="tx1"/>
                </a:solidFill>
                <a:latin typeface="Georgia Pro Cond Black"/>
                <a:ea typeface="+mn-lt"/>
                <a:cs typeface="+mn-lt"/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Odludki i poeta</a:t>
            </a:r>
            <a:endParaRPr lang="en-US" sz="1000" i="1">
              <a:solidFill>
                <a:schemeClr val="tx1"/>
              </a:solidFill>
              <a:latin typeface="Georgia Pro Cond Black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buClr>
                <a:srgbClr val="FFFFFF"/>
              </a:buClr>
            </a:pPr>
            <a:r>
              <a:rPr lang="en-US" sz="1000" i="1" dirty="0">
                <a:solidFill>
                  <a:schemeClr val="tx1"/>
                </a:solidFill>
                <a:latin typeface="Georgia Pro Cond Black"/>
                <a:ea typeface="+mn-lt"/>
                <a:cs typeface="+mn-lt"/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Ostatnia wola</a:t>
            </a:r>
            <a:endParaRPr lang="en-US" sz="1000" i="1">
              <a:solidFill>
                <a:schemeClr val="tx1"/>
              </a:solidFill>
              <a:latin typeface="Georgia Pro Cond Black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buClr>
                <a:srgbClr val="FFFFFF"/>
              </a:buClr>
            </a:pPr>
            <a:r>
              <a:rPr lang="en-US" sz="1000" i="1" dirty="0">
                <a:solidFill>
                  <a:schemeClr val="tx1"/>
                </a:solidFill>
                <a:latin typeface="Georgia Pro Cond Black"/>
                <a:ea typeface="+mn-lt"/>
                <a:cs typeface="+mn-lt"/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Ożenić się nie mogę</a:t>
            </a:r>
            <a:endParaRPr lang="en-US" sz="1000" i="1">
              <a:solidFill>
                <a:schemeClr val="tx1"/>
              </a:solidFill>
              <a:latin typeface="Georgia Pro Cond Black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buClr>
                <a:srgbClr val="FFFFFF"/>
              </a:buClr>
            </a:pPr>
            <a:r>
              <a:rPr lang="en-US" sz="1000" i="1" dirty="0">
                <a:solidFill>
                  <a:schemeClr val="tx1"/>
                </a:solidFill>
                <a:latin typeface="Georgia Pro Cond Black"/>
                <a:ea typeface="+mn-lt"/>
                <a:cs typeface="+mn-lt"/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Pan Benet</a:t>
            </a:r>
            <a:endParaRPr lang="en-US" sz="1000" i="1">
              <a:solidFill>
                <a:schemeClr val="tx1"/>
              </a:solidFill>
              <a:latin typeface="Georgia Pro Cond Black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buClr>
                <a:srgbClr val="FFFFFF"/>
              </a:buClr>
            </a:pPr>
            <a:r>
              <a:rPr lang="en-US" sz="1000" i="1" dirty="0">
                <a:solidFill>
                  <a:schemeClr val="tx1"/>
                </a:solidFill>
                <a:latin typeface="Georgia Pro Cond Black"/>
                <a:ea typeface="+mn-lt"/>
                <a:cs typeface="+mn-lt"/>
                <a:hlinkClick r:id="rId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Pan Geldhab</a:t>
            </a:r>
            <a:r>
              <a:rPr lang="en-US" sz="1000" i="1" dirty="0">
                <a:solidFill>
                  <a:schemeClr val="tx1"/>
                </a:solidFill>
                <a:latin typeface="Georgia Pro Cond Black"/>
                <a:ea typeface="+mn-lt"/>
                <a:cs typeface="+mn-lt"/>
              </a:rPr>
              <a:t> (</a:t>
            </a:r>
            <a:r>
              <a:rPr lang="en-US" sz="1000" i="1" dirty="0" err="1">
                <a:solidFill>
                  <a:schemeClr val="tx1"/>
                </a:solidFill>
                <a:latin typeface="Georgia Pro Cond Black"/>
                <a:ea typeface="+mn-lt"/>
                <a:cs typeface="+mn-lt"/>
              </a:rPr>
              <a:t>wystawiona</a:t>
            </a:r>
            <a:r>
              <a:rPr lang="en-US" sz="1000" i="1" dirty="0">
                <a:solidFill>
                  <a:schemeClr val="tx1"/>
                </a:solidFill>
                <a:latin typeface="Georgia Pro Cond Black"/>
                <a:ea typeface="+mn-lt"/>
                <a:cs typeface="+mn-lt"/>
              </a:rPr>
              <a:t> 1821)</a:t>
            </a:r>
            <a:endParaRPr lang="en-US" sz="1000" i="1">
              <a:solidFill>
                <a:schemeClr val="tx1"/>
              </a:solidFill>
              <a:latin typeface="Georgia Pro Cond Black"/>
            </a:endParaRPr>
          </a:p>
          <a:p>
            <a:pPr>
              <a:buClr>
                <a:srgbClr val="FFFFFF"/>
              </a:buClr>
            </a:pPr>
            <a:r>
              <a:rPr lang="en-US" sz="1000" i="1" dirty="0">
                <a:solidFill>
                  <a:schemeClr val="tx1"/>
                </a:solidFill>
                <a:latin typeface="Georgia Pro Cond Black"/>
                <a:ea typeface="+mn-lt"/>
                <a:cs typeface="+mn-lt"/>
                <a:hlinkClick r:id="rId2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Pan Jowialski</a:t>
            </a:r>
            <a:r>
              <a:rPr lang="en-US" sz="1000" i="1" dirty="0">
                <a:solidFill>
                  <a:schemeClr val="tx1"/>
                </a:solidFill>
                <a:latin typeface="Georgia Pro Cond Black"/>
                <a:ea typeface="+mn-lt"/>
                <a:cs typeface="+mn-lt"/>
              </a:rPr>
              <a:t> (</a:t>
            </a:r>
            <a:r>
              <a:rPr lang="en-US" sz="1000" i="1" dirty="0" err="1">
                <a:solidFill>
                  <a:schemeClr val="tx1"/>
                </a:solidFill>
                <a:latin typeface="Georgia Pro Cond Black"/>
                <a:ea typeface="+mn-lt"/>
                <a:cs typeface="+mn-lt"/>
              </a:rPr>
              <a:t>wystawiona</a:t>
            </a:r>
            <a:r>
              <a:rPr lang="en-US" sz="1000" i="1" dirty="0">
                <a:solidFill>
                  <a:schemeClr val="tx1"/>
                </a:solidFill>
                <a:latin typeface="Georgia Pro Cond Black"/>
                <a:ea typeface="+mn-lt"/>
                <a:cs typeface="+mn-lt"/>
              </a:rPr>
              <a:t> 1832)</a:t>
            </a:r>
            <a:endParaRPr lang="en-US" sz="1000" i="1">
              <a:solidFill>
                <a:schemeClr val="tx1"/>
              </a:solidFill>
              <a:latin typeface="Georgia Pro Cond Black"/>
            </a:endParaRPr>
          </a:p>
          <a:p>
            <a:pPr>
              <a:buClr>
                <a:srgbClr val="FFFFFF"/>
              </a:buClr>
            </a:pPr>
            <a:r>
              <a:rPr lang="en-US" sz="1000" i="1" dirty="0">
                <a:solidFill>
                  <a:schemeClr val="tx1"/>
                </a:solidFill>
                <a:latin typeface="Georgia Pro Cond Black"/>
                <a:ea typeface="+mn-lt"/>
                <a:cs typeface="+mn-lt"/>
                <a:hlinkClick r:id="rId3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Paweł i Gaweł</a:t>
            </a:r>
            <a:endParaRPr lang="en-US" sz="1000" i="1">
              <a:solidFill>
                <a:schemeClr val="tx1"/>
              </a:solidFill>
              <a:latin typeface="Georgia Pro Cond Black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buClr>
                <a:srgbClr val="FFFFFF"/>
              </a:buClr>
            </a:pPr>
            <a:r>
              <a:rPr lang="en-US" sz="1000" i="1" dirty="0">
                <a:solidFill>
                  <a:schemeClr val="tx1"/>
                </a:solidFill>
                <a:latin typeface="Georgia Pro Cond Black"/>
                <a:ea typeface="+mn-lt"/>
                <a:cs typeface="+mn-lt"/>
                <a:hlinkClick r:id="rId3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Piczomira królowa Branlomanii</a:t>
            </a:r>
            <a:endParaRPr lang="en-US" sz="1000" i="1">
              <a:solidFill>
                <a:schemeClr val="tx1"/>
              </a:solidFill>
              <a:latin typeface="Georgia Pro Cond Black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buClr>
                <a:srgbClr val="FFFFFF"/>
              </a:buClr>
            </a:pPr>
            <a:r>
              <a:rPr lang="en-US" sz="1000" i="1" dirty="0">
                <a:solidFill>
                  <a:schemeClr val="tx1"/>
                </a:solidFill>
                <a:latin typeface="Georgia Pro Cond Black"/>
                <a:ea typeface="+mn-lt"/>
                <a:cs typeface="+mn-lt"/>
                <a:hlinkClick r:id="rId3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Pierwsza lepsza, czyli nauka zbawienna</a:t>
            </a:r>
            <a:endParaRPr lang="en-US" sz="1000" i="1">
              <a:solidFill>
                <a:schemeClr val="tx1"/>
              </a:solidFill>
              <a:latin typeface="Georgia Pro Cond Black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buClr>
                <a:srgbClr val="FFFFFF"/>
              </a:buClr>
            </a:pPr>
            <a:endParaRPr lang="en-US" sz="1000" i="1" dirty="0">
              <a:solidFill>
                <a:schemeClr val="tx1"/>
              </a:solidFill>
              <a:latin typeface="Georgia Pro Cond Black"/>
            </a:endParaRPr>
          </a:p>
          <a:p>
            <a:pPr>
              <a:buClr>
                <a:prstClr val="white"/>
              </a:buClr>
            </a:pPr>
            <a:endParaRPr lang="en-US" sz="1000" i="1" dirty="0">
              <a:solidFill>
                <a:schemeClr val="tx1"/>
              </a:solidFill>
              <a:latin typeface="Georgia Pro Cond Black"/>
            </a:endParaRPr>
          </a:p>
        </p:txBody>
      </p:sp>
    </p:spTree>
    <p:extLst>
      <p:ext uri="{BB962C8B-B14F-4D97-AF65-F5344CB8AC3E}">
        <p14:creationId xmlns:p14="http://schemas.microsoft.com/office/powerpoint/2010/main" val="1016128071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B645D3-580E-4657-9154-484648880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22269" y="-284218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7870DA4-44E8-43FB-940A-4AF97669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5085C5A-94C1-5DD6-38E6-180F63725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28906"/>
            <a:ext cx="4712534" cy="5516051"/>
          </a:xfrm>
        </p:spPr>
        <p:txBody>
          <a:bodyPr anchor="t"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Rewolwer</a:t>
            </a:r>
            <a:endParaRPr lang="en-US" sz="1400" i="1" dirty="0">
              <a:solidFill>
                <a:schemeClr val="tx1"/>
              </a:solidFill>
              <a:latin typeface="Georgia Pro Cond Black"/>
              <a:cs typeface="Posterama"/>
            </a:endParaRPr>
          </a:p>
          <a:p>
            <a:pPr marL="285750" indent="-285750">
              <a:buFont typeface="Arial"/>
              <a:buChar char="•"/>
            </a:pPr>
            <a:r>
              <a:rPr lang="en-US" sz="1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Rymond</a:t>
            </a:r>
            <a:endParaRPr lang="en-US" sz="1400" i="1" dirty="0">
              <a:solidFill>
                <a:schemeClr val="tx1"/>
              </a:solidFill>
              <a:latin typeface="Georgia Pro Cond Black"/>
              <a:cs typeface="Posterama"/>
            </a:endParaRPr>
          </a:p>
          <a:p>
            <a:pPr marL="285750" indent="-285750">
              <a:buFont typeface="Arial"/>
              <a:buChar char="•"/>
            </a:pPr>
            <a:r>
              <a:rPr lang="en-US" sz="1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Sztuka obłapiania</a:t>
            </a:r>
            <a:endParaRPr lang="en-US" sz="1400" i="1" dirty="0">
              <a:solidFill>
                <a:schemeClr val="tx1"/>
              </a:solidFill>
              <a:latin typeface="Georgia Pro Cond Black"/>
              <a:cs typeface="Posterama"/>
            </a:endParaRPr>
          </a:p>
          <a:p>
            <a:pPr marL="285750" indent="-285750">
              <a:buFont typeface="Arial"/>
              <a:buChar char="•"/>
            </a:pPr>
            <a:r>
              <a:rPr lang="en-US" sz="1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Śluby panieńskie, czyli Magnetyzm serca</a:t>
            </a:r>
            <a:r>
              <a:rPr lang="en-US" sz="1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(</a:t>
            </a:r>
            <a:r>
              <a:rPr lang="en-US" sz="1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wyst</a:t>
            </a:r>
            <a:r>
              <a:rPr lang="en-US" sz="1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. 1833)</a:t>
            </a:r>
            <a:endParaRPr lang="en-US" sz="1400" i="1" dirty="0">
              <a:solidFill>
                <a:schemeClr val="tx1"/>
              </a:solidFill>
              <a:latin typeface="Georgia Pro Cond Black"/>
              <a:cs typeface="Posterama"/>
            </a:endParaRPr>
          </a:p>
          <a:p>
            <a:pPr marL="285750" indent="-285750">
              <a:buFont typeface="Arial"/>
              <a:buChar char="•"/>
            </a:pPr>
            <a:r>
              <a:rPr lang="en-US" sz="1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Świeczka zgasła</a:t>
            </a:r>
            <a:endParaRPr lang="en-US" sz="1400" i="1" dirty="0">
              <a:solidFill>
                <a:schemeClr val="tx1"/>
              </a:solidFill>
              <a:latin typeface="Georgia Pro Cond Black"/>
              <a:cs typeface="Posterama"/>
            </a:endParaRPr>
          </a:p>
          <a:p>
            <a:pPr marL="285750" indent="-285750">
              <a:buFont typeface="Arial"/>
              <a:buChar char="•"/>
            </a:pPr>
            <a:r>
              <a:rPr lang="en-US" sz="1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Teraz</a:t>
            </a:r>
            <a:endParaRPr lang="en-US" sz="1400" i="1" dirty="0">
              <a:solidFill>
                <a:schemeClr val="tx1"/>
              </a:solidFill>
              <a:latin typeface="Georgia Pro Cond Black"/>
              <a:cs typeface="Posterama"/>
            </a:endParaRPr>
          </a:p>
          <a:p>
            <a:pPr marL="285750" indent="-285750">
              <a:buFont typeface="Arial"/>
              <a:buChar char="•"/>
            </a:pPr>
            <a:r>
              <a:rPr lang="en-US" sz="1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Trzy po trzy</a:t>
            </a:r>
            <a:endParaRPr lang="en-US" sz="1400" i="1" dirty="0">
              <a:solidFill>
                <a:schemeClr val="tx1"/>
              </a:solidFill>
              <a:latin typeface="Georgia Pro Cond Black"/>
              <a:cs typeface="Posterama"/>
            </a:endParaRPr>
          </a:p>
          <a:p>
            <a:pPr marL="285750" indent="-285750">
              <a:buFont typeface="Arial"/>
              <a:buChar char="•"/>
            </a:pPr>
            <a:r>
              <a:rPr lang="en-US" sz="1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Wielki człowiek do małych interesów</a:t>
            </a:r>
            <a:r>
              <a:rPr lang="en-US" sz="1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(</a:t>
            </a:r>
            <a:r>
              <a:rPr lang="en-US" sz="1400" i="1" dirty="0" err="1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wystawiona</a:t>
            </a:r>
            <a:r>
              <a:rPr lang="en-US" sz="1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 1877)</a:t>
            </a:r>
            <a:endParaRPr lang="en-US" sz="1400" i="1" dirty="0">
              <a:solidFill>
                <a:schemeClr val="tx1"/>
              </a:solidFill>
              <a:latin typeface="Georgia Pro Cond Black"/>
              <a:cs typeface="Posterama"/>
            </a:endParaRPr>
          </a:p>
          <a:p>
            <a:pPr marL="285750" indent="-285750">
              <a:buFont typeface="Arial"/>
              <a:buChar char="•"/>
            </a:pPr>
            <a:r>
              <a:rPr lang="en-US" sz="1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Wychowanka</a:t>
            </a:r>
            <a:endParaRPr lang="en-US" sz="1400" i="1" dirty="0">
              <a:solidFill>
                <a:schemeClr val="tx1"/>
              </a:solidFill>
              <a:latin typeface="Georgia Pro Cond Black"/>
              <a:cs typeface="Posterama"/>
            </a:endParaRPr>
          </a:p>
          <a:p>
            <a:pPr marL="285750" indent="-285750">
              <a:buFont typeface="Arial"/>
              <a:buChar char="•"/>
            </a:pPr>
            <a:r>
              <a:rPr lang="en-US" sz="1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 jakim się wdajesz, takim się stajesz</a:t>
            </a:r>
            <a:br>
              <a:rPr lang="en-US" sz="14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</a:br>
            <a:r>
              <a:rPr lang="pl" sz="2000" i="1" dirty="0">
                <a:solidFill>
                  <a:schemeClr val="tx1"/>
                </a:solidFill>
                <a:latin typeface="Georgia Pro Cond Black"/>
                <a:ea typeface="+mj-lt"/>
                <a:cs typeface="+mj-lt"/>
              </a:rPr>
              <a:t>Najbardziej znane komedie to m.in. "Mąż i zona", "Pan Jowialski", "Śluby panieńskie", "Zemsta"</a:t>
            </a:r>
            <a:endParaRPr lang="en-US" sz="2000" i="1" dirty="0">
              <a:solidFill>
                <a:schemeClr val="tx1"/>
              </a:solidFill>
              <a:latin typeface="Georgia Pro Cond Black"/>
              <a:cs typeface="Posterama"/>
            </a:endParaRPr>
          </a:p>
          <a:p>
            <a:pPr marL="285750" indent="-285750">
              <a:buFont typeface="Arial"/>
              <a:buChar char="•"/>
            </a:pPr>
            <a:endParaRPr lang="en-US" sz="2000" i="1" dirty="0">
              <a:solidFill>
                <a:schemeClr val="tx1"/>
              </a:solidFill>
              <a:latin typeface="Georgia Pro Cond Black"/>
              <a:cs typeface="Posterama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928524D-F5FA-4893-4D57-AF434A7848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2"/>
          <a:stretch>
            <a:fillRect/>
          </a:stretch>
        </p:blipFill>
        <p:spPr>
          <a:xfrm>
            <a:off x="6008687" y="1043781"/>
            <a:ext cx="4572000" cy="4914900"/>
          </a:xfrm>
        </p:spPr>
      </p:pic>
    </p:spTree>
    <p:extLst>
      <p:ext uri="{BB962C8B-B14F-4D97-AF65-F5344CB8AC3E}">
        <p14:creationId xmlns:p14="http://schemas.microsoft.com/office/powerpoint/2010/main" val="4130821582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Rectangle 150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4" name="Freeform: Shape 183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6" name="Freeform: Shape 185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CFB42397-759B-4110-90F9-11A099A04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7CE16B93-748F-4AF3-90C6-D3EE861E78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A1F2252F-DB74-4990-8E43-3B46EB31A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0BBB0339-E325-46BB-A951-96F1A4651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121A6F6B-EBF5-41B9-BDDB-AF519B8AD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A2CB88A6-ABF0-4981-8112-89F17060A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5207B5CF-3BA7-46DE-A98B-C46A77F219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9DE055E6-5758-4FD1-A969-1AB1F47EE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15B9E002-9254-431A-BEE3-BC744C6D4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85BB4EB4-8685-4464-8EAE-D44D7770B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B3239F69-CDD7-49E2-9C2E-B56A6D009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A6C507C8-734D-457D-A4EA-3C1F17BC8C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9139D922-20CB-41E9-B69E-FA643C51A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5FE3C40B-0A70-4224-BC24-365327DC6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422999B0-1AA0-4D8B-BB3E-1BEAD972B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49737CB6-048C-4FD9-9663-0D214A0A30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2F1A2328-0FD2-449E-A066-56A7D096A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63212297-7D47-455C-B574-D4A450A6B9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4F88725D-F086-42CF-A0A4-F335D03F9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0EE97B27-B4E2-45AF-ACC9-5EC22DB7A8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8FADBC7B-7D04-4E57-9B78-3FC78B9030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CCD44BB5-3236-443E-BDD8-7E145E32D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385E742B-9320-4785-A94F-2CAE2855CC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8A42F567-7F15-4D7B-8F9C-5F8F6B2832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69DAD4DF-0FE8-401C-AE04-738B80B258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2101394A-2A38-4F45-B5B6-A025C4B43F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79D4873B-257C-4327-907C-0829469214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D5350388-C37B-41E0-8172-2F7D79DBB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1DA0A053-52F2-4D51-BEB7-31B0A3CA0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B23551FA-C6B2-4251-A24C-021D7B64E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9A50F0F9-04C8-47E4-AF66-B3CAF8C81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2017C593-7166-4110-8447-086A8A2DB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0792CE38-231D-4EFB-BD1C-B0DFC4714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37902244-3120-4F1E-BCA7-C414F8CA5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6C2A9BEC-6FBD-4C4E-9D8F-6797108601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CD05CAB2-3C3D-4649-A904-7115E0A40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479ECC96-BB36-4A8A-ACFC-0CDAC9A32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D6C3BBC2-CEC2-44E9-B82B-34488E7E3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373074D9-0CF2-46DC-8D7A-871B6FE41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D573F54A-11A1-4A06-8130-294B4D5CEE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72F69BFB-91DF-4F4E-BE91-2D6805CD6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4BA93DEE-828E-4AC5-A89A-B3FCC168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2043F28B-A5B8-4573-89CC-A68E27A72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A41EDE26-6F99-4FF5-A50B-255FEF1CA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DC69229A-861A-4B33-A690-B89F20F21A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A1FF5E2F-2AD1-485A-8981-8905C2357C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82E9781F-DF28-41A8-8A6B-7DC5409F9E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ECDF5C52-5A30-4182-9FF7-118DB1BB6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FC8008CF-A1BC-4A0E-B9A2-05FB501EBD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2DF1A43F-5E26-4631-8775-BC3BACEB1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08A5A284-AA4F-43C1-84B9-947642136B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5B3BE54E-1FBA-4E64-982C-9CA2C0C484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7E7BA94A-1A8A-45C6-9B8F-AFEC955F1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55C6D3A0-6B84-4021-87FB-3179A711BB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DA87903E-EEC8-47F4-8730-06C5FD14B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A8A92A2B-3460-4608-B3EA-4FFEAF83B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2B0E1020-452C-4B7F-A1D2-BA8F1B83F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6903CF7B-6947-4932-AD73-020495EDC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8453FA51-CE2D-4B84-9F4F-3263D1BC4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3327B132-AD8C-4732-93AA-C136586C22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250" name="Rectangle 249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F25649CC-2F8D-4B4A-909E-0269173E1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54" name="Freeform: Shape 253">
            <a:extLst>
              <a:ext uri="{FF2B5EF4-FFF2-40B4-BE49-F238E27FC236}">
                <a16:creationId xmlns:a16="http://schemas.microsoft.com/office/drawing/2014/main" id="{EFA7FFE7-B4B1-4C77-ABD3-FE284CE26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366" y="3892"/>
            <a:ext cx="3203591" cy="1532868"/>
          </a:xfrm>
          <a:custGeom>
            <a:avLst/>
            <a:gdLst>
              <a:gd name="connsiteX0" fmla="*/ 2281425 w 3203591"/>
              <a:gd name="connsiteY0" fmla="*/ 0 h 1532868"/>
              <a:gd name="connsiteX1" fmla="*/ 3203591 w 3203591"/>
              <a:gd name="connsiteY1" fmla="*/ 0 h 1532868"/>
              <a:gd name="connsiteX2" fmla="*/ 3190098 w 3203591"/>
              <a:gd name="connsiteY2" fmla="*/ 36867 h 1532868"/>
              <a:gd name="connsiteX3" fmla="*/ 933156 w 3203591"/>
              <a:gd name="connsiteY3" fmla="*/ 1532868 h 1532868"/>
              <a:gd name="connsiteX4" fmla="*/ 204771 w 3203591"/>
              <a:gd name="connsiteY4" fmla="*/ 1422747 h 1532868"/>
              <a:gd name="connsiteX5" fmla="*/ 0 w 3203591"/>
              <a:gd name="connsiteY5" fmla="*/ 1347800 h 1532868"/>
              <a:gd name="connsiteX6" fmla="*/ 0 w 3203591"/>
              <a:gd name="connsiteY6" fmla="*/ 419299 h 1532868"/>
              <a:gd name="connsiteX7" fmla="*/ 21562 w 3203591"/>
              <a:gd name="connsiteY7" fmla="*/ 435423 h 1532868"/>
              <a:gd name="connsiteX8" fmla="*/ 933155 w 3203591"/>
              <a:gd name="connsiteY8" fmla="*/ 713876 h 1532868"/>
              <a:gd name="connsiteX9" fmla="*/ 2191281 w 3203591"/>
              <a:gd name="connsiteY9" fmla="*/ 120548 h 1532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03591" h="1532868">
                <a:moveTo>
                  <a:pt x="2281425" y="0"/>
                </a:moveTo>
                <a:lnTo>
                  <a:pt x="3203591" y="0"/>
                </a:lnTo>
                <a:lnTo>
                  <a:pt x="3190098" y="36867"/>
                </a:lnTo>
                <a:cubicBezTo>
                  <a:pt x="2818254" y="916004"/>
                  <a:pt x="1947743" y="1532868"/>
                  <a:pt x="933156" y="1532868"/>
                </a:cubicBezTo>
                <a:cubicBezTo>
                  <a:pt x="679509" y="1532868"/>
                  <a:pt x="434867" y="1494314"/>
                  <a:pt x="204771" y="1422747"/>
                </a:cubicBezTo>
                <a:lnTo>
                  <a:pt x="0" y="1347800"/>
                </a:lnTo>
                <a:lnTo>
                  <a:pt x="0" y="419299"/>
                </a:lnTo>
                <a:lnTo>
                  <a:pt x="21562" y="435423"/>
                </a:lnTo>
                <a:cubicBezTo>
                  <a:pt x="281781" y="611224"/>
                  <a:pt x="595480" y="713876"/>
                  <a:pt x="933155" y="713876"/>
                </a:cubicBezTo>
                <a:cubicBezTo>
                  <a:pt x="1439667" y="713876"/>
                  <a:pt x="1892234" y="482908"/>
                  <a:pt x="2191281" y="120548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6" name="Right Triangle 255">
            <a:extLst>
              <a:ext uri="{FF2B5EF4-FFF2-40B4-BE49-F238E27FC236}">
                <a16:creationId xmlns:a16="http://schemas.microsoft.com/office/drawing/2014/main" id="{DE6FA2BA-220F-4070-A46C-D437A6D24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5902647" y="-284144"/>
            <a:ext cx="568289" cy="568289"/>
          </a:xfrm>
          <a:prstGeom prst="rt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8" name="Freeform: Shape 257">
            <a:extLst>
              <a:ext uri="{FF2B5EF4-FFF2-40B4-BE49-F238E27FC236}">
                <a16:creationId xmlns:a16="http://schemas.microsoft.com/office/drawing/2014/main" id="{37CE8AAF-11BE-4CD8-AFF3-BD3038B18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3778" y="5295840"/>
            <a:ext cx="2305174" cy="1562160"/>
          </a:xfrm>
          <a:custGeom>
            <a:avLst/>
            <a:gdLst>
              <a:gd name="connsiteX0" fmla="*/ 2281156 w 2305174"/>
              <a:gd name="connsiteY0" fmla="*/ 0 h 1562160"/>
              <a:gd name="connsiteX1" fmla="*/ 2305174 w 2305174"/>
              <a:gd name="connsiteY1" fmla="*/ 1213 h 1562160"/>
              <a:gd name="connsiteX2" fmla="*/ 2305174 w 2305174"/>
              <a:gd name="connsiteY2" fmla="*/ 820205 h 1562160"/>
              <a:gd name="connsiteX3" fmla="*/ 2281155 w 2305174"/>
              <a:gd name="connsiteY3" fmla="*/ 818992 h 1562160"/>
              <a:gd name="connsiteX4" fmla="*/ 929170 w 2305174"/>
              <a:gd name="connsiteY4" fmla="*/ 1537837 h 1562160"/>
              <a:gd name="connsiteX5" fmla="*/ 914393 w 2305174"/>
              <a:gd name="connsiteY5" fmla="*/ 1562160 h 1562160"/>
              <a:gd name="connsiteX6" fmla="*/ 0 w 2305174"/>
              <a:gd name="connsiteY6" fmla="*/ 1562160 h 1562160"/>
              <a:gd name="connsiteX7" fmla="*/ 24214 w 2305174"/>
              <a:gd name="connsiteY7" fmla="*/ 1496002 h 1562160"/>
              <a:gd name="connsiteX8" fmla="*/ 2281156 w 2305174"/>
              <a:gd name="connsiteY8" fmla="*/ 0 h 1562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05174" h="1562160">
                <a:moveTo>
                  <a:pt x="2281156" y="0"/>
                </a:moveTo>
                <a:lnTo>
                  <a:pt x="2305174" y="1213"/>
                </a:lnTo>
                <a:lnTo>
                  <a:pt x="2305174" y="820205"/>
                </a:lnTo>
                <a:lnTo>
                  <a:pt x="2281155" y="818992"/>
                </a:lnTo>
                <a:cubicBezTo>
                  <a:pt x="1718364" y="818992"/>
                  <a:pt x="1222172" y="1104138"/>
                  <a:pt x="929170" y="1537837"/>
                </a:cubicBezTo>
                <a:lnTo>
                  <a:pt x="914393" y="1562160"/>
                </a:lnTo>
                <a:lnTo>
                  <a:pt x="0" y="1562160"/>
                </a:lnTo>
                <a:lnTo>
                  <a:pt x="24214" y="1496002"/>
                </a:lnTo>
                <a:cubicBezTo>
                  <a:pt x="396058" y="616864"/>
                  <a:pt x="1266569" y="0"/>
                  <a:pt x="2281156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E8BBA9B4-EF00-4579-A73A-061C5F902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2671F1C5-E931-49D9-9767-24576DE539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C6B0B37E-E738-4DEC-9C41-BF6269C06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6046BA41-68C0-40C2-BC53-B4CEE44975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376E7620-A012-4D01-82AC-46D48B7ED0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45B0D3EE-EC46-46BC-91C4-5DF8E2395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43AFB8B0-64A4-4D83-9BD8-9E66B562B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ED476192-29F6-47CF-BCF9-7380667EE3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E0DFCCF7-D983-4E21-9508-BD55CE628F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A5B9C6DA-F76E-45A2-8BB3-40FAF6D8CB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64210E6D-AADD-4805-A5EA-9A52D0D304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575DC64F-453E-4AEA-AE65-D99FAE789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8D802B56-7408-46D4-8EAA-BE6E22347E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51C2DD0F-4A07-4510-B9BC-EE4560F6D6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CD788BD1-17A6-41DE-9EFA-533C6D3D7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49AC2388-5F15-4D60-B816-F7AC60F79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926E0780-8DF3-4637-8C1A-7A3E623B0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59CE402E-8C2D-4EC6-A180-FBF8116EE6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65F8AC4E-9C7D-42D3-89A2-33C30FA518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77F715C8-AA23-4912-8669-61553682B8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0F183C1D-030E-4775-9670-0936C809C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670DC51B-15B9-4F37-9BF3-F4E762B92B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33834603-F0EF-42F7-8341-C4BF2931DD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id="{83E31C74-18A8-4EB2-8034-B2BF4C20E8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Straight Connector 283">
              <a:extLst>
                <a:ext uri="{FF2B5EF4-FFF2-40B4-BE49-F238E27FC236}">
                  <a16:creationId xmlns:a16="http://schemas.microsoft.com/office/drawing/2014/main" id="{63E618E4-2AD8-4E68-AEEE-8D11DC4D1D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35CBF929-71E3-4CCC-A912-A0E1D135F5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2AB384EE-8795-4C64-B229-D57CB4BADC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id="{D10E8CCD-425C-4DCD-A08B-8947BAC17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DEDFBB1E-CA08-43FD-9A7A-F1B29EFDB6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623D0689-9AC6-4F16-AFFD-D68F95A0E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E70FB6F-E24A-F72F-6000-CDA5CB22F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52773"/>
            <a:ext cx="10733204" cy="32921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5400" i="1" dirty="0" err="1">
                <a:solidFill>
                  <a:schemeClr val="tx1"/>
                </a:solidFill>
                <a:latin typeface="Georgia Pro Cond Black"/>
              </a:rPr>
              <a:t>Dziękuje</a:t>
            </a:r>
            <a:r>
              <a:rPr lang="en-US" sz="5400" i="1" dirty="0">
                <a:solidFill>
                  <a:schemeClr val="tx1"/>
                </a:solidFill>
                <a:latin typeface="Georgia Pro Cond Black"/>
              </a:rPr>
              <a:t> za </a:t>
            </a:r>
            <a:r>
              <a:rPr lang="en-US" sz="5400" i="1" dirty="0" err="1">
                <a:solidFill>
                  <a:schemeClr val="tx1"/>
                </a:solidFill>
                <a:latin typeface="Georgia Pro Cond Black"/>
              </a:rPr>
              <a:t>uwage</a:t>
            </a:r>
            <a:r>
              <a:rPr lang="en-US" sz="5400" i="1" dirty="0">
                <a:solidFill>
                  <a:schemeClr val="tx1"/>
                </a:solidFill>
                <a:latin typeface="Georgia Pro Cond Black"/>
              </a:rPr>
              <a:t>!</a:t>
            </a:r>
            <a:br>
              <a:rPr lang="en-US" sz="5400" i="1" dirty="0">
                <a:solidFill>
                  <a:schemeClr val="tx1"/>
                </a:solidFill>
                <a:latin typeface="Georgia Pro Cond Black"/>
              </a:rPr>
            </a:br>
            <a:r>
              <a:rPr lang="en-US" sz="1400" i="1" dirty="0" err="1">
                <a:solidFill>
                  <a:schemeClr val="tx1"/>
                </a:solidFill>
                <a:latin typeface="Georgia Pro Cond Black"/>
              </a:rPr>
              <a:t>Biografia:Wikipedia,google</a:t>
            </a:r>
            <a:r>
              <a:rPr lang="en-US" sz="1400" i="1" dirty="0">
                <a:solidFill>
                  <a:schemeClr val="tx1"/>
                </a:solidFill>
                <a:latin typeface="Georgia Pro Cond Black"/>
              </a:rPr>
              <a:t> </a:t>
            </a:r>
            <a:r>
              <a:rPr lang="en-US" sz="1400" i="1" dirty="0" err="1">
                <a:solidFill>
                  <a:schemeClr val="tx1"/>
                </a:solidFill>
                <a:latin typeface="Georgia Pro Cond Black"/>
              </a:rPr>
              <a:t>grafika</a:t>
            </a:r>
            <a:br>
              <a:rPr lang="en-US" sz="1400" i="1" dirty="0">
                <a:latin typeface="Georgia Pro Cond Black"/>
              </a:rPr>
            </a:br>
            <a:endParaRPr lang="en-US" sz="54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431743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SineVTI">
  <a:themeElements>
    <a:clrScheme name="Custom 51">
      <a:dk1>
        <a:sysClr val="windowText" lastClr="000000"/>
      </a:dk1>
      <a:lt1>
        <a:sysClr val="window" lastClr="FFFFFF"/>
      </a:lt1>
      <a:dk2>
        <a:srgbClr val="12154E"/>
      </a:dk2>
      <a:lt2>
        <a:srgbClr val="EEEEEE"/>
      </a:lt2>
      <a:accent1>
        <a:srgbClr val="FD8686"/>
      </a:accent1>
      <a:accent2>
        <a:srgbClr val="B495C2"/>
      </a:accent2>
      <a:accent3>
        <a:srgbClr val="8F99BB"/>
      </a:accent3>
      <a:accent4>
        <a:srgbClr val="A3A3C1"/>
      </a:accent4>
      <a:accent5>
        <a:srgbClr val="7162FE"/>
      </a:accent5>
      <a:accent6>
        <a:srgbClr val="1EBE9B"/>
      </a:accent6>
      <a:hlink>
        <a:srgbClr val="EF08F7"/>
      </a:hlink>
      <a:folHlink>
        <a:srgbClr val="8477FE"/>
      </a:folHlink>
    </a:clrScheme>
    <a:fontScheme name="Custom 49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neVTI" id="{8435B2A2-1BD5-4C05-93E5-3C5388B709E3}" vid="{0D704B13-63FE-4848-A298-6B7359B9565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SineVTI</vt:lpstr>
      <vt:lpstr>Życie i twórczość Aleksandra Fredro</vt:lpstr>
      <vt:lpstr>Urodził się 20 czerwca 1793 roku w Surochowie. Do Beńkowej Wiszni rodzice Aleksandra Fredry sprowadzili się w 1797 roku. Nauki pobierał w domu rodzinnym, nigdy nie uczęszczał do szkół publicznych. </vt:lpstr>
      <vt:lpstr>12 stycznia 1806 roku w pożarze dworu w Beńkowej Wiszni zginęła jego matka Marianna Fredro. Ojciec Jacek Fredro przeniósł się wraz z nim do Lwowa.Lwów jest położony na pograniczu wschodniego Roztocza  Wyżyny Podolskiej, nad rzeką Pełtwią. </vt:lpstr>
      <vt:lpstr>W wieku 16 lat, w 1809 roku zaciągnął się do armii Księstwa Warszawskiego, gdzie pierwsze doświadczenia bojowe zdobywał pod opieką płk Kazimierza Rozwadowskiego dowódcy 8 pułku ułanów. Później służył w wojsku Napoleona. Trzy lata później wziął udział w wyprawie Napoleona na Moskwę; otrzymał wówczas Złoty Krzyż Virtuti Militari.                                          ------&gt; </vt:lpstr>
      <vt:lpstr>W 1818 roku, mając 25 lat, napisał pierwszą ważną komedię, Pan Geldhab. Sztuka, napisana z dużym humorem i wdziękiem, opowiada o perypetiach młodego szlachcica starającego się o rękę córki tytułowego dorobkiewicza, ten jednak usiłuje wydać ją za księcia. Sztuka została wystawiona w 1821 r. </vt:lpstr>
      <vt:lpstr>8 listopada 1828 roku, po jedenastu latach starań, poślubił w kościele w Zofię Jabłońską.Wesele odbyło sie w Krościenko Wyżne.  </vt:lpstr>
      <vt:lpstr>W 1828 roku, po śmierci ojca, przejął i pomnożył odziedziczony majątek. Był już wtedy autorem kilkunastu komedii. Rok później wstąpił do Towarzystwa Przyjaciół Nauk. W 1830 roku brał udział w pracach Obywatelskiego Komitetu Pomocy dla Powstania, który został utworzony we Lwowie. W 1832 roku przechowywał w swoim majątku dwóch powstańców z Wielkopolski, którzy w obawie przed represjami ze strony władz pruskich schronili się w Galicji. </vt:lpstr>
      <vt:lpstr>Zmarł we Lwowie 15 lipca 1876 roku. Został pochowany w rodzinnej krypcie w kościele Wniebowzięcia Najświętszej Maryi Panny w Rudkach koło Lwowa. </vt:lpstr>
      <vt:lpstr>Twórczośc: Brytan-Bryś Ciotunia Co tu kłopotu! Cudzoziemszczyzna (wystawiona 1824) Damy i huzary (wystawiona 1825) Dożywocie (wystawiona 1835) Dwie blizny Dyliżans Dziennik wygnańca Godzien litości Gwałtu, co się dzieje! Intryga naprędce (wystawiona 1815) Jestem zabójcą Koncert List Lita &amp; Compagnie   </vt:lpstr>
      <vt:lpstr>Rewolwer Rymond Sztuka obłapiania Śluby panieńskie, czyli Magnetyzm serca (wyst. 1833) Świeczka zgasła Teraz Trzy po trzy Wielki człowiek do małych interesów (wystawiona 1877) Wychowanka Z jakim się wdajesz, takim się stajesz Najbardziej znane komedie to m.in. "Mąż i zona", "Pan Jowialski", "Śluby panieńskie", "Zemsta" </vt:lpstr>
      <vt:lpstr>Dziękuje za uwage! Biografia:Wikipedia,google grafika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232</cp:revision>
  <dcterms:created xsi:type="dcterms:W3CDTF">2023-03-25T18:28:59Z</dcterms:created>
  <dcterms:modified xsi:type="dcterms:W3CDTF">2023-03-27T17:47:27Z</dcterms:modified>
</cp:coreProperties>
</file>